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28.jpeg" ContentType="image/jpeg"/>
  <Override PartName="/ppt/media/image1.png" ContentType="image/png"/>
  <Override PartName="/ppt/media/hdphoto1.wdp" ContentType="image/vnd.ms-photo"/>
  <Override PartName="/ppt/media/image38.png" ContentType="image/png"/>
  <Override PartName="/ppt/media/image2.jpeg" ContentType="image/jpeg"/>
  <Override PartName="/ppt/media/OOXDiagramDrawingRels1_0.png" ContentType="image/png"/>
  <Override PartName="/ppt/media/image17.jpeg" ContentType="image/jpeg"/>
  <Override PartName="/ppt/media/image3.png" ContentType="image/png"/>
  <Override PartName="/ppt/media/image4.jpeg" ContentType="image/jpeg"/>
  <Override PartName="/ppt/media/OOXDiagramDataRels1_0.png" ContentType="image/png"/>
  <Override PartName="/ppt/media/image31.jpeg" ContentType="image/jpeg"/>
  <Override PartName="/ppt/media/image5.jpeg" ContentType="image/jpeg"/>
  <Override PartName="/ppt/media/image6.png" ContentType="image/png"/>
  <Override PartName="/ppt/media/image34.jpeg" ContentType="image/jpeg"/>
  <Override PartName="/ppt/media/image7.png" ContentType="image/png"/>
  <Override PartName="/ppt/media/image8.png" ContentType="image/png"/>
  <Override PartName="/ppt/media/image23.jpeg" ContentType="image/jpeg"/>
  <Override PartName="/ppt/media/image9.jpeg" ContentType="image/jpeg"/>
  <Override PartName="/ppt/media/image51.png" ContentType="image/png"/>
  <Override PartName="/ppt/media/image10.png" ContentType="image/png"/>
  <Override PartName="/ppt/media/image29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39.png" ContentType="image/pn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37.png" ContentType="image/png"/>
  <Override PartName="/ppt/media/image27.jpeg" ContentType="image/jpeg"/>
  <Override PartName="/ppt/media/image30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png" ContentType="image/pn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906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337E3-8561-47C7-AA8A-5146800F771C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2E2AB6-3CFE-41EB-9973-71A886729D2C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</a:rPr>
            <a:t>Наличие большого фонда служебного </a:t>
          </a:r>
          <a:r>
            <a:rPr lang="ru-RU" sz="1800" b="1" dirty="0" smtClean="0">
              <a:solidFill>
                <a:schemeClr val="tx1"/>
              </a:solidFill>
            </a:rPr>
            <a:t>жилья в городе Кореновск</a:t>
          </a:r>
          <a:endParaRPr lang="ru-RU" sz="1800" dirty="0"/>
        </a:p>
      </dgm:t>
    </dgm:pt>
    <dgm:pt modelId="{BD2E442B-B778-409F-AAC5-9BDDF04BF0A5}" type="parTrans" cxnId="{ABA5CAE4-9215-4108-9AF5-BD4F762AD216}">
      <dgm:prSet/>
      <dgm:spPr/>
      <dgm:t>
        <a:bodyPr/>
        <a:lstStyle/>
        <a:p>
          <a:endParaRPr lang="ru-RU"/>
        </a:p>
      </dgm:t>
    </dgm:pt>
    <dgm:pt modelId="{0D77986E-CCFF-48D1-AFFF-56025833B0EA}" type="sibTrans" cxnId="{ABA5CAE4-9215-4108-9AF5-BD4F762AD216}">
      <dgm:prSet/>
      <dgm:spPr/>
      <dgm:t>
        <a:bodyPr/>
        <a:lstStyle/>
        <a:p>
          <a:endParaRPr lang="ru-RU"/>
        </a:p>
      </dgm:t>
    </dgm:pt>
    <dgm:pt modelId="{26F3A029-3D8F-4FCA-B74F-F372EB9E70BE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</a:rPr>
            <a:t>Бригада дислоцируется в </a:t>
          </a:r>
          <a:r>
            <a:rPr lang="ru-RU" sz="1800" b="1" dirty="0" smtClean="0">
              <a:solidFill>
                <a:schemeClr val="tx1"/>
              </a:solidFill>
            </a:rPr>
            <a:t>черте города</a:t>
          </a:r>
          <a:endParaRPr lang="ru-RU" sz="1800" dirty="0"/>
        </a:p>
      </dgm:t>
    </dgm:pt>
    <dgm:pt modelId="{A8837E3E-361E-415F-A8E7-2BFE7A3B6263}" type="parTrans" cxnId="{A72C6BC8-DDEF-4692-9153-8AA98C09940D}">
      <dgm:prSet/>
      <dgm:spPr/>
      <dgm:t>
        <a:bodyPr/>
        <a:lstStyle/>
        <a:p>
          <a:endParaRPr lang="ru-RU"/>
        </a:p>
      </dgm:t>
    </dgm:pt>
    <dgm:pt modelId="{CBAE6EBF-3711-42C5-BD77-8C5426EFFAB1}" type="sibTrans" cxnId="{A72C6BC8-DDEF-4692-9153-8AA98C09940D}">
      <dgm:prSet/>
      <dgm:spPr/>
      <dgm:t>
        <a:bodyPr/>
        <a:lstStyle/>
        <a:p>
          <a:endParaRPr lang="ru-RU"/>
        </a:p>
      </dgm:t>
    </dgm:pt>
    <dgm:pt modelId="{7357D708-35FF-4A12-A508-F9917568D188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</a:rPr>
            <a:t>Опытные командиры </a:t>
          </a:r>
          <a:endParaRPr lang="ru-RU" sz="1800" dirty="0"/>
        </a:p>
      </dgm:t>
    </dgm:pt>
    <dgm:pt modelId="{77736156-C32C-45AA-B871-5418CA9B8579}" type="parTrans" cxnId="{4A9B5403-73C8-4186-A05E-0EFB6092BF3B}">
      <dgm:prSet/>
      <dgm:spPr/>
      <dgm:t>
        <a:bodyPr/>
        <a:lstStyle/>
        <a:p>
          <a:endParaRPr lang="ru-RU"/>
        </a:p>
      </dgm:t>
    </dgm:pt>
    <dgm:pt modelId="{93C15165-1B23-4BE9-AAEE-5A62448AF507}" type="sibTrans" cxnId="{4A9B5403-73C8-4186-A05E-0EFB6092BF3B}">
      <dgm:prSet/>
      <dgm:spPr/>
      <dgm:t>
        <a:bodyPr/>
        <a:lstStyle/>
        <a:p>
          <a:endParaRPr lang="ru-RU"/>
        </a:p>
      </dgm:t>
    </dgm:pt>
    <dgm:pt modelId="{8F842AF5-073A-4811-98F2-EF28E8B369C8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</a:rPr>
            <a:t>Комфортная инфраструктура </a:t>
          </a:r>
          <a:r>
            <a:rPr lang="ru-RU" sz="1800" b="1" smtClean="0">
              <a:solidFill>
                <a:schemeClr val="tx1"/>
              </a:solidFill>
            </a:rPr>
            <a:t>для прохождения </a:t>
          </a:r>
          <a:r>
            <a:rPr lang="ru-RU" sz="1800" b="1" dirty="0" smtClean="0">
              <a:solidFill>
                <a:schemeClr val="tx1"/>
              </a:solidFill>
            </a:rPr>
            <a:t>службы</a:t>
          </a:r>
          <a:endParaRPr lang="ru-RU" sz="1800" b="1" dirty="0">
            <a:solidFill>
              <a:schemeClr val="tx1"/>
            </a:solidFill>
          </a:endParaRPr>
        </a:p>
      </dgm:t>
    </dgm:pt>
    <dgm:pt modelId="{E3AE08BA-E6AC-4E38-A324-A920458232F8}" type="parTrans" cxnId="{007C1223-3D00-47C7-88C9-B6D2E7DC65AF}">
      <dgm:prSet/>
      <dgm:spPr/>
      <dgm:t>
        <a:bodyPr/>
        <a:lstStyle/>
        <a:p>
          <a:endParaRPr lang="ru-RU"/>
        </a:p>
      </dgm:t>
    </dgm:pt>
    <dgm:pt modelId="{5F8EF255-8014-448A-95E1-9E6C26FC7B11}" type="sibTrans" cxnId="{007C1223-3D00-47C7-88C9-B6D2E7DC65AF}">
      <dgm:prSet/>
      <dgm:spPr/>
      <dgm:t>
        <a:bodyPr/>
        <a:lstStyle/>
        <a:p>
          <a:endParaRPr lang="ru-RU"/>
        </a:p>
      </dgm:t>
    </dgm:pt>
    <dgm:pt modelId="{C5968FE7-D224-4ABB-B5BB-F87A30C0F45D}">
      <dgm:prSet custT="1"/>
      <dgm:spPr/>
      <dgm:t>
        <a:bodyPr/>
        <a:lstStyle/>
        <a:p>
          <a:pPr algn="l" rtl="0"/>
          <a:r>
            <a:rPr lang="ru-RU" sz="1800" b="1" dirty="0" smtClean="0"/>
            <a:t>Налажена доставка личного состава к месту службы</a:t>
          </a:r>
          <a:endParaRPr lang="ru-RU" sz="1800" b="1" dirty="0"/>
        </a:p>
      </dgm:t>
    </dgm:pt>
    <dgm:pt modelId="{0599643B-5E17-40AF-B0B0-436B0D768EB1}" type="parTrans" cxnId="{29EE2503-BEEC-49C1-AF10-3564942C1C32}">
      <dgm:prSet/>
      <dgm:spPr/>
      <dgm:t>
        <a:bodyPr/>
        <a:lstStyle/>
        <a:p>
          <a:endParaRPr lang="ru-RU"/>
        </a:p>
      </dgm:t>
    </dgm:pt>
    <dgm:pt modelId="{3BBDC6DB-838C-4DCA-93DE-989F8742094D}" type="sibTrans" cxnId="{29EE2503-BEEC-49C1-AF10-3564942C1C32}">
      <dgm:prSet/>
      <dgm:spPr/>
      <dgm:t>
        <a:bodyPr/>
        <a:lstStyle/>
        <a:p>
          <a:endParaRPr lang="ru-RU"/>
        </a:p>
      </dgm:t>
    </dgm:pt>
    <dgm:pt modelId="{692A0A13-81D7-4D90-A95B-67427F74FDD6}" type="pres">
      <dgm:prSet presAssocID="{F5C337E3-8561-47C7-AA8A-5146800F77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1318C-68BA-4E1D-88E1-F76075F79F86}" type="pres">
      <dgm:prSet presAssocID="{DC2E2AB6-3CFE-41EB-9973-71A886729D2C}" presName="composite" presStyleCnt="0"/>
      <dgm:spPr/>
    </dgm:pt>
    <dgm:pt modelId="{54E83D52-3C8D-44D5-AC95-E4D042E4D602}" type="pres">
      <dgm:prSet presAssocID="{DC2E2AB6-3CFE-41EB-9973-71A886729D2C}" presName="imgShp" presStyleLbl="fgImgPlace1" presStyleIdx="0" presStyleCnt="5" custScaleY="39293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04BDBC3-7016-496B-8380-C0DC0316613F}" type="pres">
      <dgm:prSet presAssocID="{DC2E2AB6-3CFE-41EB-9973-71A886729D2C}" presName="txShp" presStyleLbl="node1" presStyleIdx="0" presStyleCnt="5" custScaleY="4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86237-6CE4-4D2A-A7BC-AD05B11C7D3B}" type="pres">
      <dgm:prSet presAssocID="{0D77986E-CCFF-48D1-AFFF-56025833B0EA}" presName="spacing" presStyleCnt="0"/>
      <dgm:spPr/>
    </dgm:pt>
    <dgm:pt modelId="{F22C35AA-8FE7-40FE-8403-5937A8BF8B97}" type="pres">
      <dgm:prSet presAssocID="{26F3A029-3D8F-4FCA-B74F-F372EB9E70BE}" presName="composite" presStyleCnt="0"/>
      <dgm:spPr/>
    </dgm:pt>
    <dgm:pt modelId="{D2605A66-99E2-48F4-8E08-818D7D40DE85}" type="pres">
      <dgm:prSet presAssocID="{26F3A029-3D8F-4FCA-B74F-F372EB9E70BE}" presName="imgShp" presStyleLbl="fgImgPlace1" presStyleIdx="1" presStyleCnt="5" custScaleY="47338" custLinFactNeighborX="1299" custLinFactNeighborY="-199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A9BF70-2CBD-4A7D-BC7E-2BF040023F06}" type="pres">
      <dgm:prSet presAssocID="{26F3A029-3D8F-4FCA-B74F-F372EB9E70BE}" presName="txShp" presStyleLbl="node1" presStyleIdx="1" presStyleCnt="5" custScaleY="53881" custLinFactNeighborX="-36" custLinFactNeighborY="-2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89E02-8A77-4E7D-8036-BDA8CCD41C59}" type="pres">
      <dgm:prSet presAssocID="{CBAE6EBF-3711-42C5-BD77-8C5426EFFAB1}" presName="spacing" presStyleCnt="0"/>
      <dgm:spPr/>
    </dgm:pt>
    <dgm:pt modelId="{FDD09ADA-DEF1-46AC-B0DE-E037EDCAFC33}" type="pres">
      <dgm:prSet presAssocID="{C5968FE7-D224-4ABB-B5BB-F87A30C0F45D}" presName="composite" presStyleCnt="0"/>
      <dgm:spPr/>
    </dgm:pt>
    <dgm:pt modelId="{75BD884E-AE34-426D-8C24-4BB9F6DE3A9E}" type="pres">
      <dgm:prSet presAssocID="{C5968FE7-D224-4ABB-B5BB-F87A30C0F45D}" presName="imgShp" presStyleLbl="fgImgPlace1" presStyleIdx="2" presStyleCnt="5" custAng="5400000" custFlipVert="1" custFlipHor="1" custScaleX="9974" custScaleY="24258" custLinFactNeighborX="13387" custLinFactNeighborY="4753"/>
      <dgm:spPr/>
    </dgm:pt>
    <dgm:pt modelId="{3E1921B1-8A4C-4156-B6C3-DE816F681677}" type="pres">
      <dgm:prSet presAssocID="{C5968FE7-D224-4ABB-B5BB-F87A30C0F45D}" presName="txShp" presStyleLbl="node1" presStyleIdx="2" presStyleCnt="5" custScaleY="53881" custLinFactNeighborX="5945" custLinFactNeighborY="-47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C5EB-D843-4671-A75B-3040940FC444}" type="pres">
      <dgm:prSet presAssocID="{3BBDC6DB-838C-4DCA-93DE-989F8742094D}" presName="spacing" presStyleCnt="0"/>
      <dgm:spPr/>
    </dgm:pt>
    <dgm:pt modelId="{C7ABA44A-B869-402E-B52E-9EA556108288}" type="pres">
      <dgm:prSet presAssocID="{7357D708-35FF-4A12-A508-F9917568D188}" presName="composite" presStyleCnt="0"/>
      <dgm:spPr/>
    </dgm:pt>
    <dgm:pt modelId="{2B64F2FE-A98B-4A4C-8BC5-AA7045536B95}" type="pres">
      <dgm:prSet presAssocID="{7357D708-35FF-4A12-A508-F9917568D188}" presName="imgShp" presStyleLbl="fgImgPlace1" presStyleIdx="3" presStyleCnt="5" custScaleX="95364" custScaleY="33655" custLinFactX="58222" custLinFactNeighborX="100000" custLinFactNeighborY="-1929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F6D5D55-C168-441C-8054-6AA8700F89BA}" type="pres">
      <dgm:prSet presAssocID="{7357D708-35FF-4A12-A508-F9917568D188}" presName="txShp" presStyleLbl="node1" presStyleIdx="3" presStyleCnt="5" custScaleY="51447" custLinFactNeighborX="43" custLinFactNeighborY="-73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7D36-A436-4216-8216-97BC8930F02A}" type="pres">
      <dgm:prSet presAssocID="{93C15165-1B23-4BE9-AAEE-5A62448AF507}" presName="spacing" presStyleCnt="0"/>
      <dgm:spPr/>
    </dgm:pt>
    <dgm:pt modelId="{13DD7D8C-F9B1-41D8-9955-743D940D995D}" type="pres">
      <dgm:prSet presAssocID="{8F842AF5-073A-4811-98F2-EF28E8B369C8}" presName="composite" presStyleCnt="0"/>
      <dgm:spPr/>
    </dgm:pt>
    <dgm:pt modelId="{256DC6A4-D154-4577-9C12-4E2758A9E7EE}" type="pres">
      <dgm:prSet presAssocID="{8F842AF5-073A-4811-98F2-EF28E8B369C8}" presName="imgShp" presStyleLbl="fgImgPlace1" presStyleIdx="4" presStyleCnt="5" custFlipVert="1" custScaleX="84575" custScaleY="33949" custLinFactNeighborX="-2038" custLinFactNeighborY="-9774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F6C695D-5EB4-46DC-B96C-BBF76F8E9E8F}" type="pres">
      <dgm:prSet presAssocID="{8F842AF5-073A-4811-98F2-EF28E8B369C8}" presName="txShp" presStyleLbl="node1" presStyleIdx="4" presStyleCnt="5" custScaleY="46982" custLinFactNeighborX="1028" custLinFactNeighborY="-97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0B5F4-EA7A-4BA8-8CDA-C93795DE6F8C}" type="presOf" srcId="{7357D708-35FF-4A12-A508-F9917568D188}" destId="{AF6D5D55-C168-441C-8054-6AA8700F89BA}" srcOrd="0" destOrd="0" presId="urn:microsoft.com/office/officeart/2005/8/layout/vList3#1"/>
    <dgm:cxn modelId="{E35A43AC-D955-4627-8855-32C12C5C81B4}" type="presOf" srcId="{26F3A029-3D8F-4FCA-B74F-F372EB9E70BE}" destId="{C1A9BF70-2CBD-4A7D-BC7E-2BF040023F06}" srcOrd="0" destOrd="0" presId="urn:microsoft.com/office/officeart/2005/8/layout/vList3#1"/>
    <dgm:cxn modelId="{007C1223-3D00-47C7-88C9-B6D2E7DC65AF}" srcId="{F5C337E3-8561-47C7-AA8A-5146800F771C}" destId="{8F842AF5-073A-4811-98F2-EF28E8B369C8}" srcOrd="4" destOrd="0" parTransId="{E3AE08BA-E6AC-4E38-A324-A920458232F8}" sibTransId="{5F8EF255-8014-448A-95E1-9E6C26FC7B11}"/>
    <dgm:cxn modelId="{ABA5CAE4-9215-4108-9AF5-BD4F762AD216}" srcId="{F5C337E3-8561-47C7-AA8A-5146800F771C}" destId="{DC2E2AB6-3CFE-41EB-9973-71A886729D2C}" srcOrd="0" destOrd="0" parTransId="{BD2E442B-B778-409F-AAC5-9BDDF04BF0A5}" sibTransId="{0D77986E-CCFF-48D1-AFFF-56025833B0EA}"/>
    <dgm:cxn modelId="{ACFCB203-CCC5-4ADC-AF02-E20C682C203A}" type="presOf" srcId="{F5C337E3-8561-47C7-AA8A-5146800F771C}" destId="{692A0A13-81D7-4D90-A95B-67427F74FDD6}" srcOrd="0" destOrd="0" presId="urn:microsoft.com/office/officeart/2005/8/layout/vList3#1"/>
    <dgm:cxn modelId="{B4FE1B1F-C067-4258-8E5D-D9905C599E1B}" type="presOf" srcId="{C5968FE7-D224-4ABB-B5BB-F87A30C0F45D}" destId="{3E1921B1-8A4C-4156-B6C3-DE816F681677}" srcOrd="0" destOrd="0" presId="urn:microsoft.com/office/officeart/2005/8/layout/vList3#1"/>
    <dgm:cxn modelId="{29EE2503-BEEC-49C1-AF10-3564942C1C32}" srcId="{F5C337E3-8561-47C7-AA8A-5146800F771C}" destId="{C5968FE7-D224-4ABB-B5BB-F87A30C0F45D}" srcOrd="2" destOrd="0" parTransId="{0599643B-5E17-40AF-B0B0-436B0D768EB1}" sibTransId="{3BBDC6DB-838C-4DCA-93DE-989F8742094D}"/>
    <dgm:cxn modelId="{FEB31A06-E4AD-4ED9-BDC1-0369C98E1A51}" type="presOf" srcId="{8F842AF5-073A-4811-98F2-EF28E8B369C8}" destId="{1F6C695D-5EB4-46DC-B96C-BBF76F8E9E8F}" srcOrd="0" destOrd="0" presId="urn:microsoft.com/office/officeart/2005/8/layout/vList3#1"/>
    <dgm:cxn modelId="{AA208C69-1D6A-4B6D-B2CA-8238D4D65C81}" type="presOf" srcId="{DC2E2AB6-3CFE-41EB-9973-71A886729D2C}" destId="{204BDBC3-7016-496B-8380-C0DC0316613F}" srcOrd="0" destOrd="0" presId="urn:microsoft.com/office/officeart/2005/8/layout/vList3#1"/>
    <dgm:cxn modelId="{A72C6BC8-DDEF-4692-9153-8AA98C09940D}" srcId="{F5C337E3-8561-47C7-AA8A-5146800F771C}" destId="{26F3A029-3D8F-4FCA-B74F-F372EB9E70BE}" srcOrd="1" destOrd="0" parTransId="{A8837E3E-361E-415F-A8E7-2BFE7A3B6263}" sibTransId="{CBAE6EBF-3711-42C5-BD77-8C5426EFFAB1}"/>
    <dgm:cxn modelId="{4A9B5403-73C8-4186-A05E-0EFB6092BF3B}" srcId="{F5C337E3-8561-47C7-AA8A-5146800F771C}" destId="{7357D708-35FF-4A12-A508-F9917568D188}" srcOrd="3" destOrd="0" parTransId="{77736156-C32C-45AA-B871-5418CA9B8579}" sibTransId="{93C15165-1B23-4BE9-AAEE-5A62448AF507}"/>
    <dgm:cxn modelId="{88BA8A5B-A7F3-428F-BC73-70F9D159E288}" type="presParOf" srcId="{692A0A13-81D7-4D90-A95B-67427F74FDD6}" destId="{E351318C-68BA-4E1D-88E1-F76075F79F86}" srcOrd="0" destOrd="0" presId="urn:microsoft.com/office/officeart/2005/8/layout/vList3#1"/>
    <dgm:cxn modelId="{834553CF-517A-479F-A50A-F82806A9F664}" type="presParOf" srcId="{E351318C-68BA-4E1D-88E1-F76075F79F86}" destId="{54E83D52-3C8D-44D5-AC95-E4D042E4D602}" srcOrd="0" destOrd="0" presId="urn:microsoft.com/office/officeart/2005/8/layout/vList3#1"/>
    <dgm:cxn modelId="{9C67F5AB-3D52-40D8-B33B-C0BBBE9CA76D}" type="presParOf" srcId="{E351318C-68BA-4E1D-88E1-F76075F79F86}" destId="{204BDBC3-7016-496B-8380-C0DC0316613F}" srcOrd="1" destOrd="0" presId="urn:microsoft.com/office/officeart/2005/8/layout/vList3#1"/>
    <dgm:cxn modelId="{8F1F5EB6-322E-4083-B3B7-65EB238E0D9D}" type="presParOf" srcId="{692A0A13-81D7-4D90-A95B-67427F74FDD6}" destId="{C9686237-6CE4-4D2A-A7BC-AD05B11C7D3B}" srcOrd="1" destOrd="0" presId="urn:microsoft.com/office/officeart/2005/8/layout/vList3#1"/>
    <dgm:cxn modelId="{9FC2F4D6-BC00-4031-B386-CE0F2CD7E0A2}" type="presParOf" srcId="{692A0A13-81D7-4D90-A95B-67427F74FDD6}" destId="{F22C35AA-8FE7-40FE-8403-5937A8BF8B97}" srcOrd="2" destOrd="0" presId="urn:microsoft.com/office/officeart/2005/8/layout/vList3#1"/>
    <dgm:cxn modelId="{81D34BAB-864F-4865-BB91-9AD488C959EB}" type="presParOf" srcId="{F22C35AA-8FE7-40FE-8403-5937A8BF8B97}" destId="{D2605A66-99E2-48F4-8E08-818D7D40DE85}" srcOrd="0" destOrd="0" presId="urn:microsoft.com/office/officeart/2005/8/layout/vList3#1"/>
    <dgm:cxn modelId="{D75D2239-0419-468A-95B2-78A2A41498A0}" type="presParOf" srcId="{F22C35AA-8FE7-40FE-8403-5937A8BF8B97}" destId="{C1A9BF70-2CBD-4A7D-BC7E-2BF040023F06}" srcOrd="1" destOrd="0" presId="urn:microsoft.com/office/officeart/2005/8/layout/vList3#1"/>
    <dgm:cxn modelId="{7C30452C-F35A-45A0-84FE-BDAEE7160E7E}" type="presParOf" srcId="{692A0A13-81D7-4D90-A95B-67427F74FDD6}" destId="{B8E89E02-8A77-4E7D-8036-BDA8CCD41C59}" srcOrd="3" destOrd="0" presId="urn:microsoft.com/office/officeart/2005/8/layout/vList3#1"/>
    <dgm:cxn modelId="{BE42AD16-F317-4AD8-86EF-586912EE5A34}" type="presParOf" srcId="{692A0A13-81D7-4D90-A95B-67427F74FDD6}" destId="{FDD09ADA-DEF1-46AC-B0DE-E037EDCAFC33}" srcOrd="4" destOrd="0" presId="urn:microsoft.com/office/officeart/2005/8/layout/vList3#1"/>
    <dgm:cxn modelId="{9C85AA1F-0930-4415-B265-626EC8570F45}" type="presParOf" srcId="{FDD09ADA-DEF1-46AC-B0DE-E037EDCAFC33}" destId="{75BD884E-AE34-426D-8C24-4BB9F6DE3A9E}" srcOrd="0" destOrd="0" presId="urn:microsoft.com/office/officeart/2005/8/layout/vList3#1"/>
    <dgm:cxn modelId="{053EFF20-4D39-4FCF-895D-C34CF36282E6}" type="presParOf" srcId="{FDD09ADA-DEF1-46AC-B0DE-E037EDCAFC33}" destId="{3E1921B1-8A4C-4156-B6C3-DE816F681677}" srcOrd="1" destOrd="0" presId="urn:microsoft.com/office/officeart/2005/8/layout/vList3#1"/>
    <dgm:cxn modelId="{DB9E86BF-9FC0-4BCF-8574-77666C8BBA11}" type="presParOf" srcId="{692A0A13-81D7-4D90-A95B-67427F74FDD6}" destId="{8E6EC5EB-D843-4671-A75B-3040940FC444}" srcOrd="5" destOrd="0" presId="urn:microsoft.com/office/officeart/2005/8/layout/vList3#1"/>
    <dgm:cxn modelId="{8FBAEA4C-4D65-4A4C-87DC-91639AF119A0}" type="presParOf" srcId="{692A0A13-81D7-4D90-A95B-67427F74FDD6}" destId="{C7ABA44A-B869-402E-B52E-9EA556108288}" srcOrd="6" destOrd="0" presId="urn:microsoft.com/office/officeart/2005/8/layout/vList3#1"/>
    <dgm:cxn modelId="{55D0AEE0-7562-472B-B612-213F2B050C58}" type="presParOf" srcId="{C7ABA44A-B869-402E-B52E-9EA556108288}" destId="{2B64F2FE-A98B-4A4C-8BC5-AA7045536B95}" srcOrd="0" destOrd="0" presId="urn:microsoft.com/office/officeart/2005/8/layout/vList3#1"/>
    <dgm:cxn modelId="{C10D55A7-9013-43AF-832D-96B46F044F32}" type="presParOf" srcId="{C7ABA44A-B869-402E-B52E-9EA556108288}" destId="{AF6D5D55-C168-441C-8054-6AA8700F89BA}" srcOrd="1" destOrd="0" presId="urn:microsoft.com/office/officeart/2005/8/layout/vList3#1"/>
    <dgm:cxn modelId="{0B263BCC-5AEC-42FB-A14C-9E6DDA3C04B3}" type="presParOf" srcId="{692A0A13-81D7-4D90-A95B-67427F74FDD6}" destId="{94577D36-A436-4216-8216-97BC8930F02A}" srcOrd="7" destOrd="0" presId="urn:microsoft.com/office/officeart/2005/8/layout/vList3#1"/>
    <dgm:cxn modelId="{22CB889E-F35F-401C-BF81-358094AEB9B6}" type="presParOf" srcId="{692A0A13-81D7-4D90-A95B-67427F74FDD6}" destId="{13DD7D8C-F9B1-41D8-9955-743D940D995D}" srcOrd="8" destOrd="0" presId="urn:microsoft.com/office/officeart/2005/8/layout/vList3#1"/>
    <dgm:cxn modelId="{101A4E75-5B0E-47EB-AA64-EEB58120221E}" type="presParOf" srcId="{13DD7D8C-F9B1-41D8-9955-743D940D995D}" destId="{256DC6A4-D154-4577-9C12-4E2758A9E7EE}" srcOrd="0" destOrd="0" presId="urn:microsoft.com/office/officeart/2005/8/layout/vList3#1"/>
    <dgm:cxn modelId="{97E60ED4-0E0F-478E-8E1D-E6C496C6FA8A}" type="presParOf" srcId="{13DD7D8C-F9B1-41D8-9955-743D940D995D}" destId="{1F6C695D-5EB4-46DC-B96C-BBF76F8E9E8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337E3-8561-47C7-AA8A-5146800F771C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2E2AB6-3CFE-41EB-9973-71A886729D2C}">
      <dgm:prSet custT="1"/>
      <dgm:spPr/>
      <dgm:t>
        <a:bodyPr/>
        <a:lstStyle/>
        <a:p>
          <a:pPr algn="l" rtl="0"/>
          <a:r>
            <a:rPr lang="ru-RU" sz="2200" b="1" dirty="0" smtClean="0">
              <a:solidFill>
                <a:schemeClr val="tx1"/>
              </a:solidFill>
            </a:rPr>
            <a:t>Выплата материальной помощи    </a:t>
          </a:r>
          <a:r>
            <a:rPr lang="ru-RU" sz="2200" b="1" dirty="0" smtClean="0">
              <a:solidFill>
                <a:srgbClr val="FF0000"/>
              </a:solidFill>
            </a:rPr>
            <a:t>в размере одного оклада денежного содержания</a:t>
          </a:r>
          <a:endParaRPr lang="ru-RU" sz="2200" dirty="0"/>
        </a:p>
      </dgm:t>
    </dgm:pt>
    <dgm:pt modelId="{BD2E442B-B778-409F-AAC5-9BDDF04BF0A5}" type="parTrans" cxnId="{ABA5CAE4-9215-4108-9AF5-BD4F762AD216}">
      <dgm:prSet/>
      <dgm:spPr/>
      <dgm:t>
        <a:bodyPr/>
        <a:lstStyle/>
        <a:p>
          <a:endParaRPr lang="ru-RU"/>
        </a:p>
      </dgm:t>
    </dgm:pt>
    <dgm:pt modelId="{0D77986E-CCFF-48D1-AFFF-56025833B0EA}" type="sibTrans" cxnId="{ABA5CAE4-9215-4108-9AF5-BD4F762AD216}">
      <dgm:prSet/>
      <dgm:spPr/>
      <dgm:t>
        <a:bodyPr/>
        <a:lstStyle/>
        <a:p>
          <a:endParaRPr lang="ru-RU"/>
        </a:p>
      </dgm:t>
    </dgm:pt>
    <dgm:pt modelId="{26F3A029-3D8F-4FCA-B74F-F372EB9E70BE}">
      <dgm:prSet custT="1"/>
      <dgm:spPr/>
      <dgm:t>
        <a:bodyPr/>
        <a:lstStyle/>
        <a:p>
          <a:pPr algn="l" rtl="0"/>
          <a:r>
            <a:rPr lang="ru-RU" sz="2200" b="1" dirty="0" smtClean="0">
              <a:solidFill>
                <a:schemeClr val="tx1"/>
              </a:solidFill>
            </a:rPr>
            <a:t>Денежное довольствие </a:t>
          </a:r>
          <a:br>
            <a:rPr lang="ru-RU" sz="2200" b="1" dirty="0" smtClean="0">
              <a:solidFill>
                <a:schemeClr val="tx1"/>
              </a:solidFill>
            </a:rPr>
          </a:br>
          <a:r>
            <a:rPr lang="ru-RU" sz="2200" b="1" dirty="0" smtClean="0">
              <a:solidFill>
                <a:srgbClr val="FF0000"/>
              </a:solidFill>
            </a:rPr>
            <a:t>от 24 000 рублей</a:t>
          </a:r>
          <a:endParaRPr lang="ru-RU" sz="2200" dirty="0"/>
        </a:p>
      </dgm:t>
    </dgm:pt>
    <dgm:pt modelId="{A8837E3E-361E-415F-A8E7-2BFE7A3B6263}" type="parTrans" cxnId="{A72C6BC8-DDEF-4692-9153-8AA98C09940D}">
      <dgm:prSet/>
      <dgm:spPr/>
      <dgm:t>
        <a:bodyPr/>
        <a:lstStyle/>
        <a:p>
          <a:endParaRPr lang="ru-RU"/>
        </a:p>
      </dgm:t>
    </dgm:pt>
    <dgm:pt modelId="{CBAE6EBF-3711-42C5-BD77-8C5426EFFAB1}" type="sibTrans" cxnId="{A72C6BC8-DDEF-4692-9153-8AA98C09940D}">
      <dgm:prSet/>
      <dgm:spPr/>
      <dgm:t>
        <a:bodyPr/>
        <a:lstStyle/>
        <a:p>
          <a:endParaRPr lang="ru-RU"/>
        </a:p>
      </dgm:t>
    </dgm:pt>
    <dgm:pt modelId="{7357D708-35FF-4A12-A508-F9917568D188}">
      <dgm:prSet custT="1"/>
      <dgm:spPr/>
      <dgm:t>
        <a:bodyPr/>
        <a:lstStyle/>
        <a:p>
          <a:pPr algn="l" rtl="0"/>
          <a:r>
            <a:rPr lang="ru-RU" sz="2200" b="1" dirty="0" smtClean="0">
              <a:solidFill>
                <a:schemeClr val="tx1"/>
              </a:solidFill>
            </a:rPr>
            <a:t>Предоставляется ежегодный отпуск:</a:t>
          </a:r>
          <a:r>
            <a:rPr lang="ru-RU" sz="2200" b="1" dirty="0" smtClean="0">
              <a:solidFill>
                <a:srgbClr val="FF0000"/>
              </a:solidFill>
            </a:rPr>
            <a:t/>
          </a:r>
          <a:br>
            <a:rPr lang="ru-RU" sz="2200" b="1" dirty="0" smtClean="0">
              <a:solidFill>
                <a:srgbClr val="FF0000"/>
              </a:solidFill>
            </a:rPr>
          </a:br>
          <a:r>
            <a:rPr lang="ru-RU" sz="2200" b="1" dirty="0" smtClean="0">
              <a:solidFill>
                <a:srgbClr val="FF0000"/>
              </a:solidFill>
            </a:rPr>
            <a:t>от 30 суток</a:t>
          </a:r>
          <a:endParaRPr lang="ru-RU" sz="2200" dirty="0"/>
        </a:p>
      </dgm:t>
    </dgm:pt>
    <dgm:pt modelId="{77736156-C32C-45AA-B871-5418CA9B8579}" type="parTrans" cxnId="{4A9B5403-73C8-4186-A05E-0EFB6092BF3B}">
      <dgm:prSet/>
      <dgm:spPr/>
      <dgm:t>
        <a:bodyPr/>
        <a:lstStyle/>
        <a:p>
          <a:endParaRPr lang="ru-RU"/>
        </a:p>
      </dgm:t>
    </dgm:pt>
    <dgm:pt modelId="{93C15165-1B23-4BE9-AAEE-5A62448AF507}" type="sibTrans" cxnId="{4A9B5403-73C8-4186-A05E-0EFB6092BF3B}">
      <dgm:prSet/>
      <dgm:spPr/>
      <dgm:t>
        <a:bodyPr/>
        <a:lstStyle/>
        <a:p>
          <a:endParaRPr lang="ru-RU"/>
        </a:p>
      </dgm:t>
    </dgm:pt>
    <dgm:pt modelId="{8F842AF5-073A-4811-98F2-EF28E8B369C8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</a:rPr>
            <a:t>Предоставляются дополнительные сутки к отпуску </a:t>
          </a:r>
          <a:r>
            <a:rPr lang="ru-RU" sz="1800" b="1" dirty="0" smtClean="0">
              <a:solidFill>
                <a:srgbClr val="FF0000"/>
              </a:solidFill>
            </a:rPr>
            <a:t>в случае отдаленности от места прохождения службы</a:t>
          </a:r>
          <a:endParaRPr lang="ru-RU" sz="1800" b="1" dirty="0">
            <a:solidFill>
              <a:schemeClr val="tx1"/>
            </a:solidFill>
          </a:endParaRPr>
        </a:p>
      </dgm:t>
    </dgm:pt>
    <dgm:pt modelId="{E3AE08BA-E6AC-4E38-A324-A920458232F8}" type="parTrans" cxnId="{007C1223-3D00-47C7-88C9-B6D2E7DC65AF}">
      <dgm:prSet/>
      <dgm:spPr/>
      <dgm:t>
        <a:bodyPr/>
        <a:lstStyle/>
        <a:p>
          <a:endParaRPr lang="ru-RU"/>
        </a:p>
      </dgm:t>
    </dgm:pt>
    <dgm:pt modelId="{5F8EF255-8014-448A-95E1-9E6C26FC7B11}" type="sibTrans" cxnId="{007C1223-3D00-47C7-88C9-B6D2E7DC65AF}">
      <dgm:prSet/>
      <dgm:spPr/>
      <dgm:t>
        <a:bodyPr/>
        <a:lstStyle/>
        <a:p>
          <a:endParaRPr lang="ru-RU"/>
        </a:p>
      </dgm:t>
    </dgm:pt>
    <dgm:pt modelId="{692A0A13-81D7-4D90-A95B-67427F74FDD6}" type="pres">
      <dgm:prSet presAssocID="{F5C337E3-8561-47C7-AA8A-5146800F77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1318C-68BA-4E1D-88E1-F76075F79F86}" type="pres">
      <dgm:prSet presAssocID="{DC2E2AB6-3CFE-41EB-9973-71A886729D2C}" presName="composite" presStyleCnt="0"/>
      <dgm:spPr/>
    </dgm:pt>
    <dgm:pt modelId="{54E83D52-3C8D-44D5-AC95-E4D042E4D602}" type="pres">
      <dgm:prSet presAssocID="{DC2E2AB6-3CFE-41EB-9973-71A886729D2C}" presName="imgShp" presStyleLbl="fgImgPlace1" presStyleIdx="0" presStyleCnt="4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04BDBC3-7016-496B-8380-C0DC0316613F}" type="pres">
      <dgm:prSet presAssocID="{DC2E2AB6-3CFE-41EB-9973-71A886729D2C}" presName="txShp" presStyleLbl="node1" presStyleIdx="0" presStyleCnt="4" custScaleY="107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86237-6CE4-4D2A-A7BC-AD05B11C7D3B}" type="pres">
      <dgm:prSet presAssocID="{0D77986E-CCFF-48D1-AFFF-56025833B0EA}" presName="spacing" presStyleCnt="0"/>
      <dgm:spPr/>
    </dgm:pt>
    <dgm:pt modelId="{F22C35AA-8FE7-40FE-8403-5937A8BF8B97}" type="pres">
      <dgm:prSet presAssocID="{26F3A029-3D8F-4FCA-B74F-F372EB9E70BE}" presName="composite" presStyleCnt="0"/>
      <dgm:spPr/>
    </dgm:pt>
    <dgm:pt modelId="{D2605A66-99E2-48F4-8E08-818D7D40DE85}" type="pres">
      <dgm:prSet presAssocID="{26F3A029-3D8F-4FCA-B74F-F372EB9E70BE}" presName="imgShp" presStyleLbl="fgImgPlace1" presStyleIdx="1" presStyleCnt="4"/>
      <dgm:spPr>
        <a:solidFill>
          <a:srgbClr val="FF0000"/>
        </a:solidFill>
      </dgm:spPr>
    </dgm:pt>
    <dgm:pt modelId="{C1A9BF70-2CBD-4A7D-BC7E-2BF040023F06}" type="pres">
      <dgm:prSet presAssocID="{26F3A029-3D8F-4FCA-B74F-F372EB9E70B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89E02-8A77-4E7D-8036-BDA8CCD41C59}" type="pres">
      <dgm:prSet presAssocID="{CBAE6EBF-3711-42C5-BD77-8C5426EFFAB1}" presName="spacing" presStyleCnt="0"/>
      <dgm:spPr/>
    </dgm:pt>
    <dgm:pt modelId="{C7ABA44A-B869-402E-B52E-9EA556108288}" type="pres">
      <dgm:prSet presAssocID="{7357D708-35FF-4A12-A508-F9917568D188}" presName="composite" presStyleCnt="0"/>
      <dgm:spPr/>
    </dgm:pt>
    <dgm:pt modelId="{2B64F2FE-A98B-4A4C-8BC5-AA7045536B95}" type="pres">
      <dgm:prSet presAssocID="{7357D708-35FF-4A12-A508-F9917568D188}" presName="imgShp" presStyleLbl="fgImgPlace1" presStyleIdx="2" presStyleCnt="4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F6D5D55-C168-441C-8054-6AA8700F89BA}" type="pres">
      <dgm:prSet presAssocID="{7357D708-35FF-4A12-A508-F9917568D18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7D36-A436-4216-8216-97BC8930F02A}" type="pres">
      <dgm:prSet presAssocID="{93C15165-1B23-4BE9-AAEE-5A62448AF507}" presName="spacing" presStyleCnt="0"/>
      <dgm:spPr/>
    </dgm:pt>
    <dgm:pt modelId="{13DD7D8C-F9B1-41D8-9955-743D940D995D}" type="pres">
      <dgm:prSet presAssocID="{8F842AF5-073A-4811-98F2-EF28E8B369C8}" presName="composite" presStyleCnt="0"/>
      <dgm:spPr/>
    </dgm:pt>
    <dgm:pt modelId="{256DC6A4-D154-4577-9C12-4E2758A9E7EE}" type="pres">
      <dgm:prSet presAssocID="{8F842AF5-073A-4811-98F2-EF28E8B369C8}" presName="imgShp" presStyleLbl="fgImgPlace1" presStyleIdx="3" presStyleCnt="4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F6C695D-5EB4-46DC-B96C-BBF76F8E9E8F}" type="pres">
      <dgm:prSet presAssocID="{8F842AF5-073A-4811-98F2-EF28E8B369C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62E81-FDA9-45E6-ABE5-ECC7D8F5A904}" type="presOf" srcId="{7357D708-35FF-4A12-A508-F9917568D188}" destId="{AF6D5D55-C168-441C-8054-6AA8700F89BA}" srcOrd="0" destOrd="0" presId="urn:microsoft.com/office/officeart/2005/8/layout/vList3#1"/>
    <dgm:cxn modelId="{84D06E3B-2DBC-4F3A-8E90-50872C77FD6A}" type="presOf" srcId="{F5C337E3-8561-47C7-AA8A-5146800F771C}" destId="{692A0A13-81D7-4D90-A95B-67427F74FDD6}" srcOrd="0" destOrd="0" presId="urn:microsoft.com/office/officeart/2005/8/layout/vList3#1"/>
    <dgm:cxn modelId="{422AA100-FA6B-45B8-AA83-2F376B2C3949}" type="presOf" srcId="{DC2E2AB6-3CFE-41EB-9973-71A886729D2C}" destId="{204BDBC3-7016-496B-8380-C0DC0316613F}" srcOrd="0" destOrd="0" presId="urn:microsoft.com/office/officeart/2005/8/layout/vList3#1"/>
    <dgm:cxn modelId="{ABA5CAE4-9215-4108-9AF5-BD4F762AD216}" srcId="{F5C337E3-8561-47C7-AA8A-5146800F771C}" destId="{DC2E2AB6-3CFE-41EB-9973-71A886729D2C}" srcOrd="0" destOrd="0" parTransId="{BD2E442B-B778-409F-AAC5-9BDDF04BF0A5}" sibTransId="{0D77986E-CCFF-48D1-AFFF-56025833B0EA}"/>
    <dgm:cxn modelId="{B557DEBC-4E18-4C5B-B89C-F93761A374D4}" type="presOf" srcId="{8F842AF5-073A-4811-98F2-EF28E8B369C8}" destId="{1F6C695D-5EB4-46DC-B96C-BBF76F8E9E8F}" srcOrd="0" destOrd="0" presId="urn:microsoft.com/office/officeart/2005/8/layout/vList3#1"/>
    <dgm:cxn modelId="{007C1223-3D00-47C7-88C9-B6D2E7DC65AF}" srcId="{F5C337E3-8561-47C7-AA8A-5146800F771C}" destId="{8F842AF5-073A-4811-98F2-EF28E8B369C8}" srcOrd="3" destOrd="0" parTransId="{E3AE08BA-E6AC-4E38-A324-A920458232F8}" sibTransId="{5F8EF255-8014-448A-95E1-9E6C26FC7B11}"/>
    <dgm:cxn modelId="{DDF1578F-D99B-4C0A-8456-C8A4873ED61E}" type="presOf" srcId="{26F3A029-3D8F-4FCA-B74F-F372EB9E70BE}" destId="{C1A9BF70-2CBD-4A7D-BC7E-2BF040023F06}" srcOrd="0" destOrd="0" presId="urn:microsoft.com/office/officeart/2005/8/layout/vList3#1"/>
    <dgm:cxn modelId="{A72C6BC8-DDEF-4692-9153-8AA98C09940D}" srcId="{F5C337E3-8561-47C7-AA8A-5146800F771C}" destId="{26F3A029-3D8F-4FCA-B74F-F372EB9E70BE}" srcOrd="1" destOrd="0" parTransId="{A8837E3E-361E-415F-A8E7-2BFE7A3B6263}" sibTransId="{CBAE6EBF-3711-42C5-BD77-8C5426EFFAB1}"/>
    <dgm:cxn modelId="{4A9B5403-73C8-4186-A05E-0EFB6092BF3B}" srcId="{F5C337E3-8561-47C7-AA8A-5146800F771C}" destId="{7357D708-35FF-4A12-A508-F9917568D188}" srcOrd="2" destOrd="0" parTransId="{77736156-C32C-45AA-B871-5418CA9B8579}" sibTransId="{93C15165-1B23-4BE9-AAEE-5A62448AF507}"/>
    <dgm:cxn modelId="{D36996DE-9764-4F89-BE10-D21E1C6B35FA}" type="presParOf" srcId="{692A0A13-81D7-4D90-A95B-67427F74FDD6}" destId="{E351318C-68BA-4E1D-88E1-F76075F79F86}" srcOrd="0" destOrd="0" presId="urn:microsoft.com/office/officeart/2005/8/layout/vList3#1"/>
    <dgm:cxn modelId="{DE556BDC-58DC-47D5-AE32-5908CE1EFEED}" type="presParOf" srcId="{E351318C-68BA-4E1D-88E1-F76075F79F86}" destId="{54E83D52-3C8D-44D5-AC95-E4D042E4D602}" srcOrd="0" destOrd="0" presId="urn:microsoft.com/office/officeart/2005/8/layout/vList3#1"/>
    <dgm:cxn modelId="{D2069FF0-5C3E-44E0-8255-E62A87EC95B2}" type="presParOf" srcId="{E351318C-68BA-4E1D-88E1-F76075F79F86}" destId="{204BDBC3-7016-496B-8380-C0DC0316613F}" srcOrd="1" destOrd="0" presId="urn:microsoft.com/office/officeart/2005/8/layout/vList3#1"/>
    <dgm:cxn modelId="{13B8EB3C-978C-46E0-818A-DA596DB2DDA6}" type="presParOf" srcId="{692A0A13-81D7-4D90-A95B-67427F74FDD6}" destId="{C9686237-6CE4-4D2A-A7BC-AD05B11C7D3B}" srcOrd="1" destOrd="0" presId="urn:microsoft.com/office/officeart/2005/8/layout/vList3#1"/>
    <dgm:cxn modelId="{27993CE4-321D-4BFE-B7CC-204F0BC0C547}" type="presParOf" srcId="{692A0A13-81D7-4D90-A95B-67427F74FDD6}" destId="{F22C35AA-8FE7-40FE-8403-5937A8BF8B97}" srcOrd="2" destOrd="0" presId="urn:microsoft.com/office/officeart/2005/8/layout/vList3#1"/>
    <dgm:cxn modelId="{3D1EDA37-77ED-4F89-8346-80E087921187}" type="presParOf" srcId="{F22C35AA-8FE7-40FE-8403-5937A8BF8B97}" destId="{D2605A66-99E2-48F4-8E08-818D7D40DE85}" srcOrd="0" destOrd="0" presId="urn:microsoft.com/office/officeart/2005/8/layout/vList3#1"/>
    <dgm:cxn modelId="{94FD611D-CF8C-46BC-A03B-9D6B2F80D3A3}" type="presParOf" srcId="{F22C35AA-8FE7-40FE-8403-5937A8BF8B97}" destId="{C1A9BF70-2CBD-4A7D-BC7E-2BF040023F06}" srcOrd="1" destOrd="0" presId="urn:microsoft.com/office/officeart/2005/8/layout/vList3#1"/>
    <dgm:cxn modelId="{934BC8A0-6765-4279-ACE8-57063448F079}" type="presParOf" srcId="{692A0A13-81D7-4D90-A95B-67427F74FDD6}" destId="{B8E89E02-8A77-4E7D-8036-BDA8CCD41C59}" srcOrd="3" destOrd="0" presId="urn:microsoft.com/office/officeart/2005/8/layout/vList3#1"/>
    <dgm:cxn modelId="{6A365F74-EBB8-403A-9856-E056211C226A}" type="presParOf" srcId="{692A0A13-81D7-4D90-A95B-67427F74FDD6}" destId="{C7ABA44A-B869-402E-B52E-9EA556108288}" srcOrd="4" destOrd="0" presId="urn:microsoft.com/office/officeart/2005/8/layout/vList3#1"/>
    <dgm:cxn modelId="{515D26E7-C9AD-4049-8A1E-A74DBF06E270}" type="presParOf" srcId="{C7ABA44A-B869-402E-B52E-9EA556108288}" destId="{2B64F2FE-A98B-4A4C-8BC5-AA7045536B95}" srcOrd="0" destOrd="0" presId="urn:microsoft.com/office/officeart/2005/8/layout/vList3#1"/>
    <dgm:cxn modelId="{1DF624D7-2E0E-489C-81D6-84C6D4A01E89}" type="presParOf" srcId="{C7ABA44A-B869-402E-B52E-9EA556108288}" destId="{AF6D5D55-C168-441C-8054-6AA8700F89BA}" srcOrd="1" destOrd="0" presId="urn:microsoft.com/office/officeart/2005/8/layout/vList3#1"/>
    <dgm:cxn modelId="{AD08AC34-58C4-4E51-9325-8C26C38682E8}" type="presParOf" srcId="{692A0A13-81D7-4D90-A95B-67427F74FDD6}" destId="{94577D36-A436-4216-8216-97BC8930F02A}" srcOrd="5" destOrd="0" presId="urn:microsoft.com/office/officeart/2005/8/layout/vList3#1"/>
    <dgm:cxn modelId="{ADA0C765-85D3-445D-BCD3-CE3E951A4C31}" type="presParOf" srcId="{692A0A13-81D7-4D90-A95B-67427F74FDD6}" destId="{13DD7D8C-F9B1-41D8-9955-743D940D995D}" srcOrd="6" destOrd="0" presId="urn:microsoft.com/office/officeart/2005/8/layout/vList3#1"/>
    <dgm:cxn modelId="{4862AC9E-A874-4223-BEDD-294F1E70E3C9}" type="presParOf" srcId="{13DD7D8C-F9B1-41D8-9955-743D940D995D}" destId="{256DC6A4-D154-4577-9C12-4E2758A9E7EE}" srcOrd="0" destOrd="0" presId="urn:microsoft.com/office/officeart/2005/8/layout/vList3#1"/>
    <dgm:cxn modelId="{77529132-4BCE-46A6-AED4-ADBF5239B0EE}" type="presParOf" srcId="{13DD7D8C-F9B1-41D8-9955-743D940D995D}" destId="{1F6C695D-5EB4-46DC-B96C-BBF76F8E9E8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C337E3-8561-47C7-AA8A-5146800F771C}" type="doc">
      <dgm:prSet loTypeId="urn:microsoft.com/office/officeart/2005/8/layout/vList3#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2E2AB6-3CFE-41EB-9973-71A886729D2C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rgbClr val="FF0000"/>
              </a:solidFill>
            </a:rPr>
            <a:t>ПОДЪЕМНОЕ ПОСОБИЕ </a:t>
          </a:r>
          <a:br>
            <a:rPr lang="ru-RU" sz="1600" b="1" dirty="0" smtClean="0">
              <a:solidFill>
                <a:srgbClr val="FF0000"/>
              </a:solidFill>
            </a:rPr>
          </a:br>
          <a:r>
            <a:rPr lang="ru-RU" sz="1600" b="1" dirty="0" smtClean="0">
              <a:solidFill>
                <a:schemeClr val="tx1"/>
              </a:solidFill>
            </a:rPr>
            <a:t>при перемещении к новому месту службы </a:t>
          </a:r>
          <a:br>
            <a:rPr lang="ru-RU" sz="1600" b="1" dirty="0" smtClean="0">
              <a:solidFill>
                <a:schemeClr val="tx1"/>
              </a:solidFill>
            </a:rPr>
          </a:br>
          <a:r>
            <a:rPr lang="ru-RU" sz="1600" b="1" dirty="0" smtClean="0">
              <a:solidFill>
                <a:srgbClr val="FF0000"/>
              </a:solidFill>
            </a:rPr>
            <a:t>от 23000</a:t>
          </a:r>
          <a:endParaRPr lang="ru-RU" sz="1600" dirty="0">
            <a:solidFill>
              <a:srgbClr val="FF0000"/>
            </a:solidFill>
          </a:endParaRPr>
        </a:p>
      </dgm:t>
    </dgm:pt>
    <dgm:pt modelId="{BD2E442B-B778-409F-AAC5-9BDDF04BF0A5}" type="parTrans" cxnId="{ABA5CAE4-9215-4108-9AF5-BD4F762AD216}">
      <dgm:prSet/>
      <dgm:spPr/>
      <dgm:t>
        <a:bodyPr/>
        <a:lstStyle/>
        <a:p>
          <a:endParaRPr lang="ru-RU"/>
        </a:p>
      </dgm:t>
    </dgm:pt>
    <dgm:pt modelId="{0D77986E-CCFF-48D1-AFFF-56025833B0EA}" type="sibTrans" cxnId="{ABA5CAE4-9215-4108-9AF5-BD4F762AD216}">
      <dgm:prSet/>
      <dgm:spPr/>
      <dgm:t>
        <a:bodyPr/>
        <a:lstStyle/>
        <a:p>
          <a:endParaRPr lang="ru-RU"/>
        </a:p>
      </dgm:t>
    </dgm:pt>
    <dgm:pt modelId="{5B27171A-31A2-4122-8F4A-DBACABAE0570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rgbClr val="FF0000"/>
              </a:solidFill>
            </a:rPr>
            <a:t>БЕСПЛАТНЫЙ ПЕРЕВОЗ ЛИЧНОГО ИМУЩЕСТВА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dirty="0" smtClean="0"/>
            <a:t>при переводе на новое место службы (до 20 тонн)</a:t>
          </a:r>
          <a:endParaRPr lang="ru-RU" sz="1600" dirty="0"/>
        </a:p>
      </dgm:t>
    </dgm:pt>
    <dgm:pt modelId="{18A6AB46-70EB-4727-984E-6CEF0F907864}" type="parTrans" cxnId="{FF87B2EC-9FBB-4EBD-86C0-EF47646B1FA0}">
      <dgm:prSet/>
      <dgm:spPr/>
      <dgm:t>
        <a:bodyPr/>
        <a:lstStyle/>
        <a:p>
          <a:endParaRPr lang="ru-RU"/>
        </a:p>
      </dgm:t>
    </dgm:pt>
    <dgm:pt modelId="{92AB5204-2214-4797-A958-F30573B6494A}" type="sibTrans" cxnId="{FF87B2EC-9FBB-4EBD-86C0-EF47646B1FA0}">
      <dgm:prSet/>
      <dgm:spPr/>
      <dgm:t>
        <a:bodyPr/>
        <a:lstStyle/>
        <a:p>
          <a:endParaRPr lang="ru-RU"/>
        </a:p>
      </dgm:t>
    </dgm:pt>
    <dgm:pt modelId="{26F3A029-3D8F-4FCA-B74F-F372EB9E70BE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rgbClr val="FF0000"/>
              </a:solidFill>
            </a:rPr>
            <a:t>ЕДИНОВРЕМЕННОЕ ПОСОБИЕ </a:t>
          </a:r>
          <a:r>
            <a:rPr lang="ru-RU" sz="1600" b="0" dirty="0" smtClean="0">
              <a:solidFill>
                <a:schemeClr val="tx1"/>
              </a:solidFill>
            </a:rPr>
            <a:t/>
          </a:r>
          <a:br>
            <a:rPr lang="ru-RU" sz="1600" b="0" dirty="0" smtClean="0">
              <a:solidFill>
                <a:schemeClr val="tx1"/>
              </a:solidFill>
            </a:rPr>
          </a:br>
          <a:r>
            <a:rPr lang="ru-RU" sz="1600" b="0" dirty="0" smtClean="0">
              <a:solidFill>
                <a:schemeClr val="tx1"/>
              </a:solidFill>
            </a:rPr>
            <a:t>при увольнении с военной службы до 7 окладов денежного содержания</a:t>
          </a:r>
          <a:endParaRPr lang="ru-RU" sz="1600" b="1" dirty="0">
            <a:solidFill>
              <a:srgbClr val="FF0000"/>
            </a:solidFill>
          </a:endParaRPr>
        </a:p>
      </dgm:t>
    </dgm:pt>
    <dgm:pt modelId="{A8837E3E-361E-415F-A8E7-2BFE7A3B6263}" type="parTrans" cxnId="{A72C6BC8-DDEF-4692-9153-8AA98C09940D}">
      <dgm:prSet/>
      <dgm:spPr/>
      <dgm:t>
        <a:bodyPr/>
        <a:lstStyle/>
        <a:p>
          <a:endParaRPr lang="ru-RU"/>
        </a:p>
      </dgm:t>
    </dgm:pt>
    <dgm:pt modelId="{CBAE6EBF-3711-42C5-BD77-8C5426EFFAB1}" type="sibTrans" cxnId="{A72C6BC8-DDEF-4692-9153-8AA98C09940D}">
      <dgm:prSet/>
      <dgm:spPr/>
      <dgm:t>
        <a:bodyPr/>
        <a:lstStyle/>
        <a:p>
          <a:endParaRPr lang="ru-RU"/>
        </a:p>
      </dgm:t>
    </dgm:pt>
    <dgm:pt modelId="{7357D708-35FF-4A12-A508-F9917568D188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rgbClr val="FF0000"/>
              </a:solidFill>
            </a:rPr>
            <a:t>ДОПОЛНИТЕЛЬНЫЕ СОЦ. ГАРАНТИИ И КОМПЕНСАЦИИ</a:t>
          </a:r>
          <a:br>
            <a:rPr lang="ru-RU" sz="1600" b="1" dirty="0" smtClean="0">
              <a:solidFill>
                <a:srgbClr val="FF0000"/>
              </a:solidFill>
            </a:rPr>
          </a:br>
          <a:r>
            <a:rPr lang="ru-RU" sz="1600" b="0" dirty="0" smtClean="0">
              <a:solidFill>
                <a:schemeClr val="tx1"/>
              </a:solidFill>
            </a:rPr>
            <a:t>при выполнении задач в условиях чрезвычайных положений и вооруженных конфликтах</a:t>
          </a:r>
          <a:endParaRPr lang="ru-RU" sz="1600" b="0" dirty="0">
            <a:solidFill>
              <a:srgbClr val="FF0000"/>
            </a:solidFill>
          </a:endParaRPr>
        </a:p>
      </dgm:t>
    </dgm:pt>
    <dgm:pt modelId="{77736156-C32C-45AA-B871-5418CA9B8579}" type="parTrans" cxnId="{4A9B5403-73C8-4186-A05E-0EFB6092BF3B}">
      <dgm:prSet/>
      <dgm:spPr/>
      <dgm:t>
        <a:bodyPr/>
        <a:lstStyle/>
        <a:p>
          <a:endParaRPr lang="ru-RU"/>
        </a:p>
      </dgm:t>
    </dgm:pt>
    <dgm:pt modelId="{93C15165-1B23-4BE9-AAEE-5A62448AF507}" type="sibTrans" cxnId="{4A9B5403-73C8-4186-A05E-0EFB6092BF3B}">
      <dgm:prSet/>
      <dgm:spPr/>
      <dgm:t>
        <a:bodyPr/>
        <a:lstStyle/>
        <a:p>
          <a:endParaRPr lang="ru-RU"/>
        </a:p>
      </dgm:t>
    </dgm:pt>
    <dgm:pt modelId="{FE1AB342-0A0F-4DFF-B6D0-3DE6F923DE5A}">
      <dgm:prSet custT="1"/>
      <dgm:spPr/>
      <dgm:t>
        <a:bodyPr/>
        <a:lstStyle/>
        <a:p>
          <a:pPr algn="l" rtl="0"/>
          <a:r>
            <a:rPr lang="ru-RU" sz="1200" b="1" dirty="0" smtClean="0">
              <a:solidFill>
                <a:schemeClr val="tx1"/>
              </a:solidFill>
            </a:rPr>
            <a:t> Имеется возможность получения</a:t>
          </a:r>
          <a:r>
            <a:rPr lang="ru-RU" sz="1200" b="1" dirty="0" smtClean="0">
              <a:solidFill>
                <a:srgbClr val="FF0000"/>
              </a:solidFill>
            </a:rPr>
            <a:t> удостоверения ветерана боевых                           действий</a:t>
          </a:r>
          <a:r>
            <a:rPr lang="ru-RU" sz="1200" b="1" dirty="0" smtClean="0">
              <a:solidFill>
                <a:schemeClr val="tx1"/>
              </a:solidFill>
            </a:rPr>
            <a:t>, которое дает ряд дополнительных социальных гарантий со  стороны Государства:</a:t>
          </a:r>
        </a:p>
        <a:p>
          <a:pPr algn="l" rtl="0"/>
          <a:r>
            <a:rPr lang="ru-RU" sz="1200" b="1" dirty="0" smtClean="0">
              <a:solidFill>
                <a:schemeClr val="tx1"/>
              </a:solidFill>
            </a:rPr>
            <a:t>       А) +15 суток к отпуску;</a:t>
          </a:r>
        </a:p>
        <a:p>
          <a:pPr algn="l" rtl="0"/>
          <a:r>
            <a:rPr lang="ru-RU" sz="1200" b="1" dirty="0" smtClean="0">
              <a:solidFill>
                <a:schemeClr val="tx1"/>
              </a:solidFill>
            </a:rPr>
            <a:t>       Б) Ежемесячная выплата, которая составляет 2972 руб. 82 коп.;</a:t>
          </a:r>
        </a:p>
        <a:p>
          <a:pPr algn="l" rtl="0"/>
          <a:r>
            <a:rPr lang="ru-RU" sz="1200" b="1" dirty="0" smtClean="0">
              <a:solidFill>
                <a:schemeClr val="tx1"/>
              </a:solidFill>
            </a:rPr>
            <a:t>       В) Прочие социальные гарантии, предусмотренные законодательством Российской Федерации</a:t>
          </a:r>
          <a:r>
            <a:rPr lang="ru-RU" sz="1200" b="0" dirty="0" smtClean="0">
              <a:solidFill>
                <a:schemeClr val="tx1"/>
              </a:solidFill>
            </a:rPr>
            <a:t>.</a:t>
          </a:r>
          <a:endParaRPr lang="ru-RU" sz="1200" b="0" dirty="0">
            <a:solidFill>
              <a:schemeClr val="tx1"/>
            </a:solidFill>
          </a:endParaRPr>
        </a:p>
      </dgm:t>
    </dgm:pt>
    <dgm:pt modelId="{0125AA66-666A-4EA5-8D81-6245918FA4A6}" type="parTrans" cxnId="{8043F417-F0B5-4AA9-A096-0DDCDB512F32}">
      <dgm:prSet/>
      <dgm:spPr/>
      <dgm:t>
        <a:bodyPr/>
        <a:lstStyle/>
        <a:p>
          <a:endParaRPr lang="ru-RU"/>
        </a:p>
      </dgm:t>
    </dgm:pt>
    <dgm:pt modelId="{F0386ECF-5A73-4F06-BEFB-9CA88C5AED48}" type="sibTrans" cxnId="{8043F417-F0B5-4AA9-A096-0DDCDB512F32}">
      <dgm:prSet/>
      <dgm:spPr/>
      <dgm:t>
        <a:bodyPr/>
        <a:lstStyle/>
        <a:p>
          <a:endParaRPr lang="ru-RU"/>
        </a:p>
      </dgm:t>
    </dgm:pt>
    <dgm:pt modelId="{692A0A13-81D7-4D90-A95B-67427F74FDD6}" type="pres">
      <dgm:prSet presAssocID="{F5C337E3-8561-47C7-AA8A-5146800F77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1318C-68BA-4E1D-88E1-F76075F79F86}" type="pres">
      <dgm:prSet presAssocID="{DC2E2AB6-3CFE-41EB-9973-71A886729D2C}" presName="composite" presStyleCnt="0"/>
      <dgm:spPr/>
    </dgm:pt>
    <dgm:pt modelId="{54E83D52-3C8D-44D5-AC95-E4D042E4D602}" type="pres">
      <dgm:prSet presAssocID="{DC2E2AB6-3CFE-41EB-9973-71A886729D2C}" presName="imgShp" presStyleLbl="fgImgPlace1" presStyleIdx="0" presStyleCnt="5" custLinFactNeighborX="-44892"/>
      <dgm:spPr>
        <a:effectLst/>
      </dgm:spPr>
    </dgm:pt>
    <dgm:pt modelId="{204BDBC3-7016-496B-8380-C0DC0316613F}" type="pres">
      <dgm:prSet presAssocID="{DC2E2AB6-3CFE-41EB-9973-71A886729D2C}" presName="txShp" presStyleLbl="node1" presStyleIdx="0" presStyleCnt="5" custScaleX="113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86237-6CE4-4D2A-A7BC-AD05B11C7D3B}" type="pres">
      <dgm:prSet presAssocID="{0D77986E-CCFF-48D1-AFFF-56025833B0EA}" presName="spacing" presStyleCnt="0"/>
      <dgm:spPr/>
    </dgm:pt>
    <dgm:pt modelId="{B4496545-E78D-4860-B549-0EAFCBD8679E}" type="pres">
      <dgm:prSet presAssocID="{5B27171A-31A2-4122-8F4A-DBACABAE0570}" presName="composite" presStyleCnt="0"/>
      <dgm:spPr/>
    </dgm:pt>
    <dgm:pt modelId="{6BBB454B-BF06-46A5-A86F-68112DF86CF1}" type="pres">
      <dgm:prSet presAssocID="{5B27171A-31A2-4122-8F4A-DBACABAE0570}" presName="imgShp" presStyleLbl="fgImgPlace1" presStyleIdx="1" presStyleCnt="5" custLinFactNeighborX="-44892"/>
      <dgm:spPr/>
    </dgm:pt>
    <dgm:pt modelId="{1F4DA004-A39D-48F8-B1A0-0B0167893069}" type="pres">
      <dgm:prSet presAssocID="{5B27171A-31A2-4122-8F4A-DBACABAE0570}" presName="txShp" presStyleLbl="node1" presStyleIdx="1" presStyleCnt="5" custScaleX="113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A743C-E2F9-420D-8D26-0CB16FE6803B}" type="pres">
      <dgm:prSet presAssocID="{92AB5204-2214-4797-A958-F30573B6494A}" presName="spacing" presStyleCnt="0"/>
      <dgm:spPr/>
    </dgm:pt>
    <dgm:pt modelId="{F22C35AA-8FE7-40FE-8403-5937A8BF8B97}" type="pres">
      <dgm:prSet presAssocID="{26F3A029-3D8F-4FCA-B74F-F372EB9E70BE}" presName="composite" presStyleCnt="0"/>
      <dgm:spPr/>
    </dgm:pt>
    <dgm:pt modelId="{D2605A66-99E2-48F4-8E08-818D7D40DE85}" type="pres">
      <dgm:prSet presAssocID="{26F3A029-3D8F-4FCA-B74F-F372EB9E70BE}" presName="imgShp" presStyleLbl="fgImgPlace1" presStyleIdx="2" presStyleCnt="5" custLinFactNeighborX="-44892"/>
      <dgm:spPr>
        <a:ln>
          <a:noFill/>
        </a:ln>
      </dgm:spPr>
    </dgm:pt>
    <dgm:pt modelId="{C1A9BF70-2CBD-4A7D-BC7E-2BF040023F06}" type="pres">
      <dgm:prSet presAssocID="{26F3A029-3D8F-4FCA-B74F-F372EB9E70BE}" presName="txShp" presStyleLbl="node1" presStyleIdx="2" presStyleCnt="5" custScaleX="113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89E02-8A77-4E7D-8036-BDA8CCD41C59}" type="pres">
      <dgm:prSet presAssocID="{CBAE6EBF-3711-42C5-BD77-8C5426EFFAB1}" presName="spacing" presStyleCnt="0"/>
      <dgm:spPr/>
    </dgm:pt>
    <dgm:pt modelId="{C7ABA44A-B869-402E-B52E-9EA556108288}" type="pres">
      <dgm:prSet presAssocID="{7357D708-35FF-4A12-A508-F9917568D188}" presName="composite" presStyleCnt="0"/>
      <dgm:spPr/>
    </dgm:pt>
    <dgm:pt modelId="{2B64F2FE-A98B-4A4C-8BC5-AA7045536B95}" type="pres">
      <dgm:prSet presAssocID="{7357D708-35FF-4A12-A508-F9917568D188}" presName="imgShp" presStyleLbl="fgImgPlace1" presStyleIdx="3" presStyleCnt="5" custLinFactNeighborX="-44892"/>
      <dgm:spPr>
        <a:ln>
          <a:solidFill>
            <a:schemeClr val="lt1">
              <a:hueOff val="0"/>
              <a:satOff val="0"/>
              <a:lumOff val="0"/>
            </a:schemeClr>
          </a:solidFill>
        </a:ln>
        <a:effectLst/>
      </dgm:spPr>
    </dgm:pt>
    <dgm:pt modelId="{AF6D5D55-C168-441C-8054-6AA8700F89BA}" type="pres">
      <dgm:prSet presAssocID="{7357D708-35FF-4A12-A508-F9917568D188}" presName="txShp" presStyleLbl="node1" presStyleIdx="3" presStyleCnt="5" custScaleX="113523" custScaleY="135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BB3F6-B1C6-4E6B-9A86-78BD40AC0629}" type="pres">
      <dgm:prSet presAssocID="{93C15165-1B23-4BE9-AAEE-5A62448AF507}" presName="spacing" presStyleCnt="0"/>
      <dgm:spPr/>
    </dgm:pt>
    <dgm:pt modelId="{0FB5306E-AB7B-47B1-BDE6-DB2B84F6AE55}" type="pres">
      <dgm:prSet presAssocID="{FE1AB342-0A0F-4DFF-B6D0-3DE6F923DE5A}" presName="composite" presStyleCnt="0"/>
      <dgm:spPr/>
    </dgm:pt>
    <dgm:pt modelId="{3313B058-7C81-4081-87D8-5B058A540383}" type="pres">
      <dgm:prSet presAssocID="{FE1AB342-0A0F-4DFF-B6D0-3DE6F923DE5A}" presName="imgShp" presStyleLbl="fgImgPlace1" presStyleIdx="4" presStyleCnt="5" custLinFactNeighborX="-48693" custLinFactNeighborY="-2464"/>
      <dgm:spPr/>
    </dgm:pt>
    <dgm:pt modelId="{E3BDD88B-C879-4780-905E-3839A587C86C}" type="pres">
      <dgm:prSet presAssocID="{FE1AB342-0A0F-4DFF-B6D0-3DE6F923DE5A}" presName="txShp" presStyleLbl="node1" presStyleIdx="4" presStyleCnt="5" custScaleX="125664" custScaleY="213834" custLinFactNeighborX="-6062" custLinFactNeighborY="-14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ED2A8-1166-48CA-8317-0955D35B37EF}" type="presOf" srcId="{FE1AB342-0A0F-4DFF-B6D0-3DE6F923DE5A}" destId="{E3BDD88B-C879-4780-905E-3839A587C86C}" srcOrd="0" destOrd="0" presId="urn:microsoft.com/office/officeart/2005/8/layout/vList3#4"/>
    <dgm:cxn modelId="{9C49D8C2-C0F4-4292-BCAF-E01423C05D16}" type="presOf" srcId="{5B27171A-31A2-4122-8F4A-DBACABAE0570}" destId="{1F4DA004-A39D-48F8-B1A0-0B0167893069}" srcOrd="0" destOrd="0" presId="urn:microsoft.com/office/officeart/2005/8/layout/vList3#4"/>
    <dgm:cxn modelId="{FF87B2EC-9FBB-4EBD-86C0-EF47646B1FA0}" srcId="{F5C337E3-8561-47C7-AA8A-5146800F771C}" destId="{5B27171A-31A2-4122-8F4A-DBACABAE0570}" srcOrd="1" destOrd="0" parTransId="{18A6AB46-70EB-4727-984E-6CEF0F907864}" sibTransId="{92AB5204-2214-4797-A958-F30573B6494A}"/>
    <dgm:cxn modelId="{96106617-0B40-45AC-B1C2-52F8DFBFF945}" type="presOf" srcId="{F5C337E3-8561-47C7-AA8A-5146800F771C}" destId="{692A0A13-81D7-4D90-A95B-67427F74FDD6}" srcOrd="0" destOrd="0" presId="urn:microsoft.com/office/officeart/2005/8/layout/vList3#4"/>
    <dgm:cxn modelId="{D38CF7B2-EA98-4F5C-AD22-1F1E1B76B482}" type="presOf" srcId="{26F3A029-3D8F-4FCA-B74F-F372EB9E70BE}" destId="{C1A9BF70-2CBD-4A7D-BC7E-2BF040023F06}" srcOrd="0" destOrd="0" presId="urn:microsoft.com/office/officeart/2005/8/layout/vList3#4"/>
    <dgm:cxn modelId="{ABA5CAE4-9215-4108-9AF5-BD4F762AD216}" srcId="{F5C337E3-8561-47C7-AA8A-5146800F771C}" destId="{DC2E2AB6-3CFE-41EB-9973-71A886729D2C}" srcOrd="0" destOrd="0" parTransId="{BD2E442B-B778-409F-AAC5-9BDDF04BF0A5}" sibTransId="{0D77986E-CCFF-48D1-AFFF-56025833B0EA}"/>
    <dgm:cxn modelId="{8043F417-F0B5-4AA9-A096-0DDCDB512F32}" srcId="{F5C337E3-8561-47C7-AA8A-5146800F771C}" destId="{FE1AB342-0A0F-4DFF-B6D0-3DE6F923DE5A}" srcOrd="4" destOrd="0" parTransId="{0125AA66-666A-4EA5-8D81-6245918FA4A6}" sibTransId="{F0386ECF-5A73-4F06-BEFB-9CA88C5AED48}"/>
    <dgm:cxn modelId="{0D3F8844-0377-4BD8-B501-EF50A96C17FB}" type="presOf" srcId="{7357D708-35FF-4A12-A508-F9917568D188}" destId="{AF6D5D55-C168-441C-8054-6AA8700F89BA}" srcOrd="0" destOrd="0" presId="urn:microsoft.com/office/officeart/2005/8/layout/vList3#4"/>
    <dgm:cxn modelId="{A72C6BC8-DDEF-4692-9153-8AA98C09940D}" srcId="{F5C337E3-8561-47C7-AA8A-5146800F771C}" destId="{26F3A029-3D8F-4FCA-B74F-F372EB9E70BE}" srcOrd="2" destOrd="0" parTransId="{A8837E3E-361E-415F-A8E7-2BFE7A3B6263}" sibTransId="{CBAE6EBF-3711-42C5-BD77-8C5426EFFAB1}"/>
    <dgm:cxn modelId="{E97D28E6-6894-4875-91A8-0D47A52CA0FF}" type="presOf" srcId="{DC2E2AB6-3CFE-41EB-9973-71A886729D2C}" destId="{204BDBC3-7016-496B-8380-C0DC0316613F}" srcOrd="0" destOrd="0" presId="urn:microsoft.com/office/officeart/2005/8/layout/vList3#4"/>
    <dgm:cxn modelId="{4A9B5403-73C8-4186-A05E-0EFB6092BF3B}" srcId="{F5C337E3-8561-47C7-AA8A-5146800F771C}" destId="{7357D708-35FF-4A12-A508-F9917568D188}" srcOrd="3" destOrd="0" parTransId="{77736156-C32C-45AA-B871-5418CA9B8579}" sibTransId="{93C15165-1B23-4BE9-AAEE-5A62448AF507}"/>
    <dgm:cxn modelId="{9BD4BD5D-86BE-41D7-8B1D-31D73A72266D}" type="presParOf" srcId="{692A0A13-81D7-4D90-A95B-67427F74FDD6}" destId="{E351318C-68BA-4E1D-88E1-F76075F79F86}" srcOrd="0" destOrd="0" presId="urn:microsoft.com/office/officeart/2005/8/layout/vList3#4"/>
    <dgm:cxn modelId="{2A6DAB59-6EAF-48C1-995E-8249C1E5CD18}" type="presParOf" srcId="{E351318C-68BA-4E1D-88E1-F76075F79F86}" destId="{54E83D52-3C8D-44D5-AC95-E4D042E4D602}" srcOrd="0" destOrd="0" presId="urn:microsoft.com/office/officeart/2005/8/layout/vList3#4"/>
    <dgm:cxn modelId="{9FCE2689-BB20-45B1-AB78-195A870F3528}" type="presParOf" srcId="{E351318C-68BA-4E1D-88E1-F76075F79F86}" destId="{204BDBC3-7016-496B-8380-C0DC0316613F}" srcOrd="1" destOrd="0" presId="urn:microsoft.com/office/officeart/2005/8/layout/vList3#4"/>
    <dgm:cxn modelId="{94EE5997-3CC7-4CBF-AB4E-BAD396164A64}" type="presParOf" srcId="{692A0A13-81D7-4D90-A95B-67427F74FDD6}" destId="{C9686237-6CE4-4D2A-A7BC-AD05B11C7D3B}" srcOrd="1" destOrd="0" presId="urn:microsoft.com/office/officeart/2005/8/layout/vList3#4"/>
    <dgm:cxn modelId="{C14C8DEC-4992-4A7D-AC85-685653DCF496}" type="presParOf" srcId="{692A0A13-81D7-4D90-A95B-67427F74FDD6}" destId="{B4496545-E78D-4860-B549-0EAFCBD8679E}" srcOrd="2" destOrd="0" presId="urn:microsoft.com/office/officeart/2005/8/layout/vList3#4"/>
    <dgm:cxn modelId="{4064DFDC-E3C8-46B5-9FEE-08A3D45D2CFC}" type="presParOf" srcId="{B4496545-E78D-4860-B549-0EAFCBD8679E}" destId="{6BBB454B-BF06-46A5-A86F-68112DF86CF1}" srcOrd="0" destOrd="0" presId="urn:microsoft.com/office/officeart/2005/8/layout/vList3#4"/>
    <dgm:cxn modelId="{DD030F7D-EDEA-4163-AF34-2E0D4345E88A}" type="presParOf" srcId="{B4496545-E78D-4860-B549-0EAFCBD8679E}" destId="{1F4DA004-A39D-48F8-B1A0-0B0167893069}" srcOrd="1" destOrd="0" presId="urn:microsoft.com/office/officeart/2005/8/layout/vList3#4"/>
    <dgm:cxn modelId="{9A3C21E1-F96B-4691-ABED-C04F0494E2CE}" type="presParOf" srcId="{692A0A13-81D7-4D90-A95B-67427F74FDD6}" destId="{1B6A743C-E2F9-420D-8D26-0CB16FE6803B}" srcOrd="3" destOrd="0" presId="urn:microsoft.com/office/officeart/2005/8/layout/vList3#4"/>
    <dgm:cxn modelId="{78490F38-194D-4707-8C67-16DE6C66A689}" type="presParOf" srcId="{692A0A13-81D7-4D90-A95B-67427F74FDD6}" destId="{F22C35AA-8FE7-40FE-8403-5937A8BF8B97}" srcOrd="4" destOrd="0" presId="urn:microsoft.com/office/officeart/2005/8/layout/vList3#4"/>
    <dgm:cxn modelId="{886764A2-32A6-4478-BBC9-16FA9E6C99AA}" type="presParOf" srcId="{F22C35AA-8FE7-40FE-8403-5937A8BF8B97}" destId="{D2605A66-99E2-48F4-8E08-818D7D40DE85}" srcOrd="0" destOrd="0" presId="urn:microsoft.com/office/officeart/2005/8/layout/vList3#4"/>
    <dgm:cxn modelId="{0855ECA1-B6C3-407C-BBAD-55B9BDB9D213}" type="presParOf" srcId="{F22C35AA-8FE7-40FE-8403-5937A8BF8B97}" destId="{C1A9BF70-2CBD-4A7D-BC7E-2BF040023F06}" srcOrd="1" destOrd="0" presId="urn:microsoft.com/office/officeart/2005/8/layout/vList3#4"/>
    <dgm:cxn modelId="{9261BDFE-C4D3-4C34-A814-4E46AC824C3A}" type="presParOf" srcId="{692A0A13-81D7-4D90-A95B-67427F74FDD6}" destId="{B8E89E02-8A77-4E7D-8036-BDA8CCD41C59}" srcOrd="5" destOrd="0" presId="urn:microsoft.com/office/officeart/2005/8/layout/vList3#4"/>
    <dgm:cxn modelId="{379FE4DD-129C-4FDA-85EC-051D6350073E}" type="presParOf" srcId="{692A0A13-81D7-4D90-A95B-67427F74FDD6}" destId="{C7ABA44A-B869-402E-B52E-9EA556108288}" srcOrd="6" destOrd="0" presId="urn:microsoft.com/office/officeart/2005/8/layout/vList3#4"/>
    <dgm:cxn modelId="{C7740319-A110-4418-86F8-53C2FBAC86FF}" type="presParOf" srcId="{C7ABA44A-B869-402E-B52E-9EA556108288}" destId="{2B64F2FE-A98B-4A4C-8BC5-AA7045536B95}" srcOrd="0" destOrd="0" presId="urn:microsoft.com/office/officeart/2005/8/layout/vList3#4"/>
    <dgm:cxn modelId="{FEC9EE6F-EEAA-443D-A27F-EDFBAE70E45B}" type="presParOf" srcId="{C7ABA44A-B869-402E-B52E-9EA556108288}" destId="{AF6D5D55-C168-441C-8054-6AA8700F89BA}" srcOrd="1" destOrd="0" presId="urn:microsoft.com/office/officeart/2005/8/layout/vList3#4"/>
    <dgm:cxn modelId="{3D895C31-503D-4E18-B111-17386860E8A0}" type="presParOf" srcId="{692A0A13-81D7-4D90-A95B-67427F74FDD6}" destId="{E56BB3F6-B1C6-4E6B-9A86-78BD40AC0629}" srcOrd="7" destOrd="0" presId="urn:microsoft.com/office/officeart/2005/8/layout/vList3#4"/>
    <dgm:cxn modelId="{6ED1507D-7002-4994-9FD4-950818A09E04}" type="presParOf" srcId="{692A0A13-81D7-4D90-A95B-67427F74FDD6}" destId="{0FB5306E-AB7B-47B1-BDE6-DB2B84F6AE55}" srcOrd="8" destOrd="0" presId="urn:microsoft.com/office/officeart/2005/8/layout/vList3#4"/>
    <dgm:cxn modelId="{A49A0306-2519-438B-BD05-D15761EB6EF6}" type="presParOf" srcId="{0FB5306E-AB7B-47B1-BDE6-DB2B84F6AE55}" destId="{3313B058-7C81-4081-87D8-5B058A540383}" srcOrd="0" destOrd="0" presId="urn:microsoft.com/office/officeart/2005/8/layout/vList3#4"/>
    <dgm:cxn modelId="{B8BA3B6F-4303-459B-BF41-119F2F473A13}" type="presParOf" srcId="{0FB5306E-AB7B-47B1-BDE6-DB2B84F6AE55}" destId="{E3BDD88B-C879-4780-905E-3839A587C86C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DBC3-7016-496B-8380-C0DC0316613F}">
      <dsp:nvSpPr>
        <dsp:cNvPr id="0" name=""/>
        <dsp:cNvSpPr/>
      </dsp:nvSpPr>
      <dsp:spPr>
        <a:xfrm rot="10800000">
          <a:off x="1678888" y="1575"/>
          <a:ext cx="5258403" cy="6658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128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Наличие большого фонда служебного </a:t>
          </a:r>
          <a:r>
            <a:rPr lang="ru-RU" sz="1800" b="1" kern="1200" dirty="0" smtClean="0">
              <a:solidFill>
                <a:schemeClr val="tx1"/>
              </a:solidFill>
            </a:rPr>
            <a:t>жилья в городе Кореновск</a:t>
          </a:r>
          <a:endParaRPr lang="ru-RU" sz="1800" kern="1200" dirty="0"/>
        </a:p>
      </dsp:txBody>
      <dsp:txXfrm rot="10800000">
        <a:off x="1845358" y="1575"/>
        <a:ext cx="5091933" cy="665881"/>
      </dsp:txXfrm>
    </dsp:sp>
    <dsp:sp modelId="{54E83D52-3C8D-44D5-AC95-E4D042E4D602}">
      <dsp:nvSpPr>
        <dsp:cNvPr id="0" name=""/>
        <dsp:cNvSpPr/>
      </dsp:nvSpPr>
      <dsp:spPr>
        <a:xfrm>
          <a:off x="970081" y="56004"/>
          <a:ext cx="1417613" cy="557022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A9BF70-2CBD-4A7D-BC7E-2BF040023F06}">
      <dsp:nvSpPr>
        <dsp:cNvPr id="0" name=""/>
        <dsp:cNvSpPr/>
      </dsp:nvSpPr>
      <dsp:spPr>
        <a:xfrm rot="10800000">
          <a:off x="1676995" y="781726"/>
          <a:ext cx="5258403" cy="76382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128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Бригада дислоцируется в </a:t>
          </a:r>
          <a:r>
            <a:rPr lang="ru-RU" sz="1800" b="1" kern="1200" dirty="0" smtClean="0">
              <a:solidFill>
                <a:schemeClr val="tx1"/>
              </a:solidFill>
            </a:rPr>
            <a:t>черте города</a:t>
          </a:r>
          <a:endParaRPr lang="ru-RU" sz="1800" kern="1200" dirty="0"/>
        </a:p>
      </dsp:txBody>
      <dsp:txXfrm rot="10800000">
        <a:off x="1867951" y="781726"/>
        <a:ext cx="5067447" cy="763824"/>
      </dsp:txXfrm>
    </dsp:sp>
    <dsp:sp modelId="{D2605A66-99E2-48F4-8E08-818D7D40DE85}">
      <dsp:nvSpPr>
        <dsp:cNvPr id="0" name=""/>
        <dsp:cNvSpPr/>
      </dsp:nvSpPr>
      <dsp:spPr>
        <a:xfrm>
          <a:off x="988496" y="854570"/>
          <a:ext cx="1417613" cy="6710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1921B1-8A4C-4156-B6C3-DE816F681677}">
      <dsp:nvSpPr>
        <dsp:cNvPr id="0" name=""/>
        <dsp:cNvSpPr/>
      </dsp:nvSpPr>
      <dsp:spPr>
        <a:xfrm rot="10800000">
          <a:off x="1672445" y="1607241"/>
          <a:ext cx="5258403" cy="76382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128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Налажена доставка личного состава к месту службы</a:t>
          </a:r>
          <a:endParaRPr lang="ru-RU" sz="1800" b="1" kern="1200" dirty="0"/>
        </a:p>
      </dsp:txBody>
      <dsp:txXfrm rot="10800000">
        <a:off x="1863401" y="1607241"/>
        <a:ext cx="5067447" cy="763824"/>
      </dsp:txXfrm>
    </dsp:sp>
    <dsp:sp modelId="{75BD884E-AE34-426D-8C24-4BB9F6DE3A9E}">
      <dsp:nvSpPr>
        <dsp:cNvPr id="0" name=""/>
        <dsp:cNvSpPr/>
      </dsp:nvSpPr>
      <dsp:spPr>
        <a:xfrm rot="5400000" flipH="1" flipV="1">
          <a:off x="1478912" y="2554965"/>
          <a:ext cx="141392" cy="3438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6D5D55-C168-441C-8054-6AA8700F89BA}">
      <dsp:nvSpPr>
        <dsp:cNvPr id="0" name=""/>
        <dsp:cNvSpPr/>
      </dsp:nvSpPr>
      <dsp:spPr>
        <a:xfrm rot="10800000">
          <a:off x="1664719" y="2427355"/>
          <a:ext cx="5258403" cy="72931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128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Опытные командиры </a:t>
          </a:r>
          <a:endParaRPr lang="ru-RU" sz="1800" kern="1200" dirty="0"/>
        </a:p>
      </dsp:txBody>
      <dsp:txXfrm rot="10800000">
        <a:off x="1847049" y="2427355"/>
        <a:ext cx="5076073" cy="729319"/>
      </dsp:txXfrm>
    </dsp:sp>
    <dsp:sp modelId="{2B64F2FE-A98B-4A4C-8BC5-AA7045536B95}">
      <dsp:nvSpPr>
        <dsp:cNvPr id="0" name=""/>
        <dsp:cNvSpPr/>
      </dsp:nvSpPr>
      <dsp:spPr>
        <a:xfrm>
          <a:off x="3229487" y="3317247"/>
          <a:ext cx="1351892" cy="477097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6C695D-5EB4-46DC-B96C-BBF76F8E9E8F}">
      <dsp:nvSpPr>
        <dsp:cNvPr id="0" name=""/>
        <dsp:cNvSpPr/>
      </dsp:nvSpPr>
      <dsp:spPr>
        <a:xfrm rot="10800000">
          <a:off x="1678278" y="3240225"/>
          <a:ext cx="5258403" cy="6660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128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Комфортная инфраструктура </a:t>
          </a:r>
          <a:r>
            <a:rPr lang="ru-RU" sz="1800" b="1" kern="1200" smtClean="0">
              <a:solidFill>
                <a:schemeClr val="tx1"/>
              </a:solidFill>
            </a:rPr>
            <a:t>для прохождения </a:t>
          </a:r>
          <a:r>
            <a:rPr lang="ru-RU" sz="1800" b="1" kern="1200" dirty="0" smtClean="0">
              <a:solidFill>
                <a:schemeClr val="tx1"/>
              </a:solidFill>
            </a:rPr>
            <a:t>службы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844783" y="3240225"/>
        <a:ext cx="5091898" cy="666022"/>
      </dsp:txXfrm>
    </dsp:sp>
    <dsp:sp modelId="{256DC6A4-D154-4577-9C12-4E2758A9E7EE}">
      <dsp:nvSpPr>
        <dsp:cNvPr id="0" name=""/>
        <dsp:cNvSpPr/>
      </dsp:nvSpPr>
      <dsp:spPr>
        <a:xfrm flipV="1">
          <a:off x="995857" y="3323885"/>
          <a:ext cx="1198946" cy="481265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DBC3-7016-496B-8380-C0DC0316613F}">
      <dsp:nvSpPr>
        <dsp:cNvPr id="0" name=""/>
        <dsp:cNvSpPr/>
      </dsp:nvSpPr>
      <dsp:spPr>
        <a:xfrm rot="10800000">
          <a:off x="1590287" y="1210"/>
          <a:ext cx="5258403" cy="114051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8846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Выплата материальной помощи    </a:t>
          </a:r>
          <a:r>
            <a:rPr lang="ru-RU" sz="2200" b="1" kern="1200" dirty="0" smtClean="0">
              <a:solidFill>
                <a:srgbClr val="FF0000"/>
              </a:solidFill>
            </a:rPr>
            <a:t>в размере одного оклада денежного содержания</a:t>
          </a:r>
          <a:endParaRPr lang="ru-RU" sz="2200" kern="1200" dirty="0"/>
        </a:p>
      </dsp:txBody>
      <dsp:txXfrm rot="10800000">
        <a:off x="1875416" y="1210"/>
        <a:ext cx="4973274" cy="1140515"/>
      </dsp:txXfrm>
    </dsp:sp>
    <dsp:sp modelId="{54E83D52-3C8D-44D5-AC95-E4D042E4D602}">
      <dsp:nvSpPr>
        <dsp:cNvPr id="0" name=""/>
        <dsp:cNvSpPr/>
      </dsp:nvSpPr>
      <dsp:spPr>
        <a:xfrm>
          <a:off x="1058682" y="39863"/>
          <a:ext cx="1063209" cy="106320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A9BF70-2CBD-4A7D-BC7E-2BF040023F06}">
      <dsp:nvSpPr>
        <dsp:cNvPr id="0" name=""/>
        <dsp:cNvSpPr/>
      </dsp:nvSpPr>
      <dsp:spPr>
        <a:xfrm rot="10800000">
          <a:off x="1590287" y="1459102"/>
          <a:ext cx="5258403" cy="10632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8846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Денежное довольствие </a:t>
          </a:r>
          <a:br>
            <a:rPr lang="ru-RU" sz="2200" b="1" kern="1200" dirty="0" smtClean="0">
              <a:solidFill>
                <a:schemeClr val="tx1"/>
              </a:solidFill>
            </a:rPr>
          </a:br>
          <a:r>
            <a:rPr lang="ru-RU" sz="2200" b="1" kern="1200" dirty="0" smtClean="0">
              <a:solidFill>
                <a:srgbClr val="FF0000"/>
              </a:solidFill>
            </a:rPr>
            <a:t>от 24 000 рублей</a:t>
          </a:r>
          <a:endParaRPr lang="ru-RU" sz="2200" kern="1200" dirty="0"/>
        </a:p>
      </dsp:txBody>
      <dsp:txXfrm rot="10800000">
        <a:off x="1856089" y="1459102"/>
        <a:ext cx="4992601" cy="1063209"/>
      </dsp:txXfrm>
    </dsp:sp>
    <dsp:sp modelId="{D2605A66-99E2-48F4-8E08-818D7D40DE85}">
      <dsp:nvSpPr>
        <dsp:cNvPr id="0" name=""/>
        <dsp:cNvSpPr/>
      </dsp:nvSpPr>
      <dsp:spPr>
        <a:xfrm>
          <a:off x="1058682" y="1459102"/>
          <a:ext cx="1063209" cy="106320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6D5D55-C168-441C-8054-6AA8700F89BA}">
      <dsp:nvSpPr>
        <dsp:cNvPr id="0" name=""/>
        <dsp:cNvSpPr/>
      </dsp:nvSpPr>
      <dsp:spPr>
        <a:xfrm rot="10800000">
          <a:off x="1590287" y="2839688"/>
          <a:ext cx="5258403" cy="10632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8846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Предоставляется ежегодный отпуск:</a:t>
          </a:r>
          <a:r>
            <a:rPr lang="ru-RU" sz="2200" b="1" kern="1200" dirty="0" smtClean="0">
              <a:solidFill>
                <a:srgbClr val="FF0000"/>
              </a:solidFill>
            </a:rPr>
            <a:t/>
          </a:r>
          <a:br>
            <a:rPr lang="ru-RU" sz="2200" b="1" kern="1200" dirty="0" smtClean="0">
              <a:solidFill>
                <a:srgbClr val="FF0000"/>
              </a:solidFill>
            </a:rPr>
          </a:br>
          <a:r>
            <a:rPr lang="ru-RU" sz="2200" b="1" kern="1200" dirty="0" smtClean="0">
              <a:solidFill>
                <a:srgbClr val="FF0000"/>
              </a:solidFill>
            </a:rPr>
            <a:t>от 30 суток</a:t>
          </a:r>
          <a:endParaRPr lang="ru-RU" sz="2200" kern="1200" dirty="0"/>
        </a:p>
      </dsp:txBody>
      <dsp:txXfrm rot="10800000">
        <a:off x="1856089" y="2839688"/>
        <a:ext cx="4992601" cy="1063209"/>
      </dsp:txXfrm>
    </dsp:sp>
    <dsp:sp modelId="{2B64F2FE-A98B-4A4C-8BC5-AA7045536B95}">
      <dsp:nvSpPr>
        <dsp:cNvPr id="0" name=""/>
        <dsp:cNvSpPr/>
      </dsp:nvSpPr>
      <dsp:spPr>
        <a:xfrm>
          <a:off x="1058682" y="2839688"/>
          <a:ext cx="1063209" cy="106320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6C695D-5EB4-46DC-B96C-BBF76F8E9E8F}">
      <dsp:nvSpPr>
        <dsp:cNvPr id="0" name=""/>
        <dsp:cNvSpPr/>
      </dsp:nvSpPr>
      <dsp:spPr>
        <a:xfrm rot="10800000">
          <a:off x="1590287" y="4220273"/>
          <a:ext cx="5258403" cy="10632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8846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Предоставляются дополнительные сутки к отпуску </a:t>
          </a:r>
          <a:r>
            <a:rPr lang="ru-RU" sz="1800" b="1" kern="1200" dirty="0" smtClean="0">
              <a:solidFill>
                <a:srgbClr val="FF0000"/>
              </a:solidFill>
            </a:rPr>
            <a:t>в случае отдаленности от места прохождения службы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856089" y="4220273"/>
        <a:ext cx="4992601" cy="1063209"/>
      </dsp:txXfrm>
    </dsp:sp>
    <dsp:sp modelId="{256DC6A4-D154-4577-9C12-4E2758A9E7EE}">
      <dsp:nvSpPr>
        <dsp:cNvPr id="0" name=""/>
        <dsp:cNvSpPr/>
      </dsp:nvSpPr>
      <dsp:spPr>
        <a:xfrm>
          <a:off x="1058682" y="4220273"/>
          <a:ext cx="1063209" cy="106320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DBC3-7016-496B-8380-C0DC0316613F}">
      <dsp:nvSpPr>
        <dsp:cNvPr id="0" name=""/>
        <dsp:cNvSpPr/>
      </dsp:nvSpPr>
      <dsp:spPr>
        <a:xfrm rot="10800000">
          <a:off x="862268" y="895"/>
          <a:ext cx="5167070" cy="70981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007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ПОДЪЕМНОЕ ПОСОБИЕ </a:t>
          </a:r>
          <a:br>
            <a:rPr lang="ru-RU" sz="1600" b="1" kern="1200" dirty="0" smtClean="0">
              <a:solidFill>
                <a:srgbClr val="FF0000"/>
              </a:solidFill>
            </a:rPr>
          </a:br>
          <a:r>
            <a:rPr lang="ru-RU" sz="1600" b="1" kern="1200" dirty="0" smtClean="0">
              <a:solidFill>
                <a:schemeClr val="tx1"/>
              </a:solidFill>
            </a:rPr>
            <a:t>при перемещении к новому месту службы </a:t>
          </a:r>
          <a:br>
            <a:rPr lang="ru-RU" sz="1600" b="1" kern="1200" dirty="0" smtClean="0">
              <a:solidFill>
                <a:schemeClr val="tx1"/>
              </a:solidFill>
            </a:rPr>
          </a:br>
          <a:r>
            <a:rPr lang="ru-RU" sz="1600" b="1" kern="1200" dirty="0" smtClean="0">
              <a:solidFill>
                <a:srgbClr val="FF0000"/>
              </a:solidFill>
            </a:rPr>
            <a:t>от 23000</a:t>
          </a:r>
          <a:endParaRPr lang="ru-RU" sz="1600" kern="1200" dirty="0">
            <a:solidFill>
              <a:srgbClr val="FF0000"/>
            </a:solidFill>
          </a:endParaRPr>
        </a:p>
      </dsp:txBody>
      <dsp:txXfrm rot="10800000">
        <a:off x="1039721" y="895"/>
        <a:ext cx="4989617" cy="709811"/>
      </dsp:txXfrm>
    </dsp:sp>
    <dsp:sp modelId="{54E83D52-3C8D-44D5-AC95-E4D042E4D602}">
      <dsp:nvSpPr>
        <dsp:cNvPr id="0" name=""/>
        <dsp:cNvSpPr/>
      </dsp:nvSpPr>
      <dsp:spPr>
        <a:xfrm>
          <a:off x="496467" y="895"/>
          <a:ext cx="709811" cy="709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4DA004-A39D-48F8-B1A0-0B0167893069}">
      <dsp:nvSpPr>
        <dsp:cNvPr id="0" name=""/>
        <dsp:cNvSpPr/>
      </dsp:nvSpPr>
      <dsp:spPr>
        <a:xfrm rot="10800000">
          <a:off x="862268" y="922591"/>
          <a:ext cx="5167070" cy="70981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007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БЕСПЛАТНЫЙ ПЕРЕВОЗ ЛИЧНОГО ИМУЩЕСТВА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при переводе на новое место службы (до 20 тонн)</a:t>
          </a:r>
          <a:endParaRPr lang="ru-RU" sz="1600" kern="1200" dirty="0"/>
        </a:p>
      </dsp:txBody>
      <dsp:txXfrm rot="10800000">
        <a:off x="1039721" y="922591"/>
        <a:ext cx="4989617" cy="709811"/>
      </dsp:txXfrm>
    </dsp:sp>
    <dsp:sp modelId="{6BBB454B-BF06-46A5-A86F-68112DF86CF1}">
      <dsp:nvSpPr>
        <dsp:cNvPr id="0" name=""/>
        <dsp:cNvSpPr/>
      </dsp:nvSpPr>
      <dsp:spPr>
        <a:xfrm>
          <a:off x="496467" y="922591"/>
          <a:ext cx="709811" cy="709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A9BF70-2CBD-4A7D-BC7E-2BF040023F06}">
      <dsp:nvSpPr>
        <dsp:cNvPr id="0" name=""/>
        <dsp:cNvSpPr/>
      </dsp:nvSpPr>
      <dsp:spPr>
        <a:xfrm rot="10800000">
          <a:off x="862268" y="1844286"/>
          <a:ext cx="5167070" cy="70981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007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ЕДИНОВРЕМЕННОЕ ПОСОБИЕ </a:t>
          </a:r>
          <a:r>
            <a:rPr lang="ru-RU" sz="1600" b="0" kern="1200" dirty="0" smtClean="0">
              <a:solidFill>
                <a:schemeClr val="tx1"/>
              </a:solidFill>
            </a:rPr>
            <a:t/>
          </a:r>
          <a:br>
            <a:rPr lang="ru-RU" sz="1600" b="0" kern="1200" dirty="0" smtClean="0">
              <a:solidFill>
                <a:schemeClr val="tx1"/>
              </a:solidFill>
            </a:rPr>
          </a:br>
          <a:r>
            <a:rPr lang="ru-RU" sz="1600" b="0" kern="1200" dirty="0" smtClean="0">
              <a:solidFill>
                <a:schemeClr val="tx1"/>
              </a:solidFill>
            </a:rPr>
            <a:t>при увольнении с военной службы до 7 окладов денежного содержания</a:t>
          </a:r>
          <a:endParaRPr lang="ru-RU" sz="1600" b="1" kern="1200" dirty="0">
            <a:solidFill>
              <a:srgbClr val="FF0000"/>
            </a:solidFill>
          </a:endParaRPr>
        </a:p>
      </dsp:txBody>
      <dsp:txXfrm rot="10800000">
        <a:off x="1039721" y="1844286"/>
        <a:ext cx="4989617" cy="709811"/>
      </dsp:txXfrm>
    </dsp:sp>
    <dsp:sp modelId="{D2605A66-99E2-48F4-8E08-818D7D40DE85}">
      <dsp:nvSpPr>
        <dsp:cNvPr id="0" name=""/>
        <dsp:cNvSpPr/>
      </dsp:nvSpPr>
      <dsp:spPr>
        <a:xfrm>
          <a:off x="496467" y="1844286"/>
          <a:ext cx="709811" cy="709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6D5D55-C168-441C-8054-6AA8700F89BA}">
      <dsp:nvSpPr>
        <dsp:cNvPr id="0" name=""/>
        <dsp:cNvSpPr/>
      </dsp:nvSpPr>
      <dsp:spPr>
        <a:xfrm rot="10800000">
          <a:off x="862268" y="2765981"/>
          <a:ext cx="5167070" cy="9630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007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ДОПОЛНИТЕЛЬНЫЕ СОЦ. ГАРАНТИИ И КОМПЕНСАЦИИ</a:t>
          </a:r>
          <a:br>
            <a:rPr lang="ru-RU" sz="1600" b="1" kern="1200" dirty="0" smtClean="0">
              <a:solidFill>
                <a:srgbClr val="FF0000"/>
              </a:solidFill>
            </a:rPr>
          </a:br>
          <a:r>
            <a:rPr lang="ru-RU" sz="1600" b="0" kern="1200" dirty="0" smtClean="0">
              <a:solidFill>
                <a:schemeClr val="tx1"/>
              </a:solidFill>
            </a:rPr>
            <a:t>при выполнении задач в условиях чрезвычайных положений и вооруженных конфликтах</a:t>
          </a:r>
          <a:endParaRPr lang="ru-RU" sz="1600" b="0" kern="1200" dirty="0">
            <a:solidFill>
              <a:srgbClr val="FF0000"/>
            </a:solidFill>
          </a:endParaRPr>
        </a:p>
      </dsp:txBody>
      <dsp:txXfrm rot="10800000">
        <a:off x="1103038" y="2765981"/>
        <a:ext cx="4926300" cy="963079"/>
      </dsp:txXfrm>
    </dsp:sp>
    <dsp:sp modelId="{2B64F2FE-A98B-4A4C-8BC5-AA7045536B95}">
      <dsp:nvSpPr>
        <dsp:cNvPr id="0" name=""/>
        <dsp:cNvSpPr/>
      </dsp:nvSpPr>
      <dsp:spPr>
        <a:xfrm>
          <a:off x="496467" y="2892615"/>
          <a:ext cx="709811" cy="709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BDD88B-C879-4780-905E-3839A587C86C}">
      <dsp:nvSpPr>
        <dsp:cNvPr id="0" name=""/>
        <dsp:cNvSpPr/>
      </dsp:nvSpPr>
      <dsp:spPr>
        <a:xfrm rot="10800000">
          <a:off x="286473" y="3838845"/>
          <a:ext cx="5719675" cy="15178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007" tIns="45720" rIns="85344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 Имеется возможность получения</a:t>
          </a:r>
          <a:r>
            <a:rPr lang="ru-RU" sz="1200" b="1" kern="1200" dirty="0" smtClean="0">
              <a:solidFill>
                <a:srgbClr val="FF0000"/>
              </a:solidFill>
            </a:rPr>
            <a:t> удостоверения ветерана боевых                           действий</a:t>
          </a:r>
          <a:r>
            <a:rPr lang="ru-RU" sz="1200" b="1" kern="1200" dirty="0" smtClean="0">
              <a:solidFill>
                <a:schemeClr val="tx1"/>
              </a:solidFill>
            </a:rPr>
            <a:t>, которое дает ряд дополнительных социальных гарантий со  стороны Государства: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       А) +15 суток к отпуску;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       Б) Ежемесячная выплата, которая составляет 2972 руб. 82 коп.;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       В) Прочие социальные гарантии, предусмотренные законодательством Российской Федерации</a:t>
          </a:r>
          <a:r>
            <a:rPr lang="ru-RU" sz="1200" b="0" kern="1200" dirty="0" smtClean="0">
              <a:solidFill>
                <a:schemeClr val="tx1"/>
              </a:solidFill>
            </a:rPr>
            <a:t>.</a:t>
          </a:r>
          <a:endParaRPr lang="ru-RU" sz="1200" b="0" kern="1200" dirty="0">
            <a:solidFill>
              <a:schemeClr val="tx1"/>
            </a:solidFill>
          </a:endParaRPr>
        </a:p>
      </dsp:txBody>
      <dsp:txXfrm rot="10800000">
        <a:off x="665927" y="3838845"/>
        <a:ext cx="5340221" cy="1517818"/>
      </dsp:txXfrm>
    </dsp:sp>
    <dsp:sp modelId="{3313B058-7C81-4081-87D8-5B058A540383}">
      <dsp:nvSpPr>
        <dsp:cNvPr id="0" name=""/>
        <dsp:cNvSpPr/>
      </dsp:nvSpPr>
      <dsp:spPr>
        <a:xfrm>
          <a:off x="445912" y="4327458"/>
          <a:ext cx="709811" cy="709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2C8C196-492F-46B3-9937-32D18D8726E7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1200240" y="1143000"/>
            <a:ext cx="4457520" cy="3085920"/>
          </a:xfrm>
          <a:prstGeom prst="rect">
            <a:avLst/>
          </a:prstGeom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78A531F-0424-404F-AABA-1B1F47F7706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965F316-B907-48FA-BF9B-2B5D7CB207A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19.8.20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0111B7-00B6-4947-A257-D575F4FA3C2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42194B7-D93B-432B-81B2-EB1DEFD8146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19.8.20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0A81832-EACC-44DA-B08C-BCF281AE367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jpeg"/><Relationship Id="rId1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89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91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Times New Roman"/>
                </a:rPr>
                <a:t>1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92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94" name="Рисунок 1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ement/>
                    </a14:imgEffect>
                  </a14:imgLayer>
                </a14:imgProps>
              </a:ext>
            </a:extLst>
          </a:blip>
          <a:stretch/>
        </p:blipFill>
        <p:spPr>
          <a:xfrm>
            <a:off x="1231920" y="8640"/>
            <a:ext cx="86670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205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206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208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10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09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1" name="CustomShape 7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МЕДИЦИНСКОЕ ОБЕСПЕЧЕНИЕ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2" name="CustomShape 8"/>
          <p:cNvSpPr/>
          <p:nvPr/>
        </p:nvSpPr>
        <p:spPr>
          <a:xfrm>
            <a:off x="1413720" y="1151280"/>
            <a:ext cx="8345880" cy="12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ts val="1579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Impact"/>
              </a:rPr>
              <a:t>Воинская часть имеет собственный медицинский пункт, оснащенный современным оборудованием и необходимыми медикаментами, приём осуществляют высококвалифицированные медицинские специалисты. Члены семей военнослужащих обслуживаются в ФГКУ «419 ВГ». При необходимости военнослужащие и члены их семей, могут быть госпитализированы в военный госпиталь в г. Краснодар.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ts val="1579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Impact"/>
              </a:rPr>
              <a:t>Медицинское обслуживание для военнослужащих и членов их семей           </a:t>
            </a:r>
            <a:r>
              <a:rPr b="0" lang="ru-RU" sz="2400" spc="-1" strike="noStrike">
                <a:solidFill>
                  <a:srgbClr val="ff0000"/>
                </a:solidFill>
                <a:latin typeface="Impact"/>
              </a:rPr>
              <a:t>БЕСПЛАТНО!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3" name="Picture 2" descr="http://www.megapir.info/spaw/images/lib1/3093004745.jpg"/>
          <p:cNvPicPr/>
          <p:nvPr/>
        </p:nvPicPr>
        <p:blipFill>
          <a:blip r:embed="rId2"/>
          <a:stretch/>
        </p:blipFill>
        <p:spPr>
          <a:xfrm>
            <a:off x="1474920" y="2451240"/>
            <a:ext cx="3449520" cy="1820160"/>
          </a:xfrm>
          <a:prstGeom prst="rect">
            <a:avLst/>
          </a:prstGeom>
          <a:ln>
            <a:noFill/>
          </a:ln>
        </p:spPr>
      </p:pic>
      <p:pic>
        <p:nvPicPr>
          <p:cNvPr id="214" name="Picture 6" descr="https://dom-knig.com/page_images/8/439670ca9536c7b256a081ce6246a68c.jpg"/>
          <p:cNvPicPr/>
          <p:nvPr/>
        </p:nvPicPr>
        <p:blipFill>
          <a:blip r:embed="rId3"/>
          <a:stretch/>
        </p:blipFill>
        <p:spPr>
          <a:xfrm>
            <a:off x="6035040" y="2442600"/>
            <a:ext cx="3644280" cy="180252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1" descr=""/>
          <p:cNvPicPr/>
          <p:nvPr/>
        </p:nvPicPr>
        <p:blipFill>
          <a:blip r:embed="rId4"/>
          <a:stretch/>
        </p:blipFill>
        <p:spPr>
          <a:xfrm>
            <a:off x="2871000" y="4326840"/>
            <a:ext cx="4986000" cy="241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217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218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220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11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21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3" name="CustomShape 7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Вещевое обеспечение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4" name="Рисунок 12" descr=""/>
          <p:cNvPicPr/>
          <p:nvPr/>
        </p:nvPicPr>
        <p:blipFill>
          <a:blip r:embed="rId2"/>
          <a:stretch/>
        </p:blipFill>
        <p:spPr>
          <a:xfrm>
            <a:off x="1305000" y="1569960"/>
            <a:ext cx="8552160" cy="493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226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227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229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12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30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2" name="CustomShape 7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ДОПОЛНИТЕЛЬНЫЕ ВЫПЛАТЫ И ЛЬГОТЫ ВОЕННОСЛУЖАЩИХ ПО КОНТРАКТУ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409612757"/>
              </p:ext>
            </p:extLst>
          </p:nvPr>
        </p:nvGraphicFramePr>
        <p:xfrm>
          <a:off x="2068920" y="1206000"/>
          <a:ext cx="6843960" cy="54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3" name="Рисунок 26" descr=""/>
          <p:cNvPicPr/>
          <p:nvPr/>
        </p:nvPicPr>
        <p:blipFill>
          <a:blip r:embed="rId7"/>
          <a:stretch/>
        </p:blipFill>
        <p:spPr>
          <a:xfrm>
            <a:off x="2414160" y="1191600"/>
            <a:ext cx="919800" cy="919800"/>
          </a:xfrm>
          <a:prstGeom prst="rect">
            <a:avLst/>
          </a:prstGeom>
          <a:ln>
            <a:noFill/>
          </a:ln>
        </p:spPr>
      </p:pic>
      <p:pic>
        <p:nvPicPr>
          <p:cNvPr id="234" name="Рисунок 27" descr=""/>
          <p:cNvPicPr/>
          <p:nvPr/>
        </p:nvPicPr>
        <p:blipFill>
          <a:blip r:embed="rId8"/>
          <a:stretch/>
        </p:blipFill>
        <p:spPr>
          <a:xfrm>
            <a:off x="2461680" y="2114640"/>
            <a:ext cx="887760" cy="887760"/>
          </a:xfrm>
          <a:prstGeom prst="rect">
            <a:avLst/>
          </a:prstGeom>
          <a:ln>
            <a:noFill/>
          </a:ln>
        </p:spPr>
      </p:pic>
      <p:pic>
        <p:nvPicPr>
          <p:cNvPr id="235" name="Рисунок 28" descr=""/>
          <p:cNvPicPr/>
          <p:nvPr/>
        </p:nvPicPr>
        <p:blipFill>
          <a:blip r:embed="rId9"/>
          <a:stretch/>
        </p:blipFill>
        <p:spPr>
          <a:xfrm>
            <a:off x="2448000" y="3092040"/>
            <a:ext cx="897840" cy="897840"/>
          </a:xfrm>
          <a:prstGeom prst="rect">
            <a:avLst/>
          </a:prstGeom>
          <a:ln>
            <a:noFill/>
          </a:ln>
        </p:spPr>
      </p:pic>
      <p:pic>
        <p:nvPicPr>
          <p:cNvPr id="236" name="Рисунок 29" descr=""/>
          <p:cNvPicPr/>
          <p:nvPr/>
        </p:nvPicPr>
        <p:blipFill>
          <a:blip r:embed="rId10"/>
          <a:stretch/>
        </p:blipFill>
        <p:spPr>
          <a:xfrm>
            <a:off x="2461680" y="4079880"/>
            <a:ext cx="880200" cy="880200"/>
          </a:xfrm>
          <a:prstGeom prst="rect">
            <a:avLst/>
          </a:prstGeom>
          <a:ln>
            <a:noFill/>
          </a:ln>
        </p:spPr>
      </p:pic>
      <p:sp>
        <p:nvSpPr>
          <p:cNvPr id="237" name="CustomShape 8"/>
          <p:cNvSpPr/>
          <p:nvPr/>
        </p:nvSpPr>
        <p:spPr>
          <a:xfrm>
            <a:off x="2491560" y="5488200"/>
            <a:ext cx="708480" cy="83088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63360">
            <a:noFill/>
          </a:ln>
          <a:effectLst>
            <a:outerShdw blurRad="38100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/>
          <a:fillRef idx="0"/>
          <a:effectRef idx="1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239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240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242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13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43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5" name="CustomShape 7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ОТПУСК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6" name="Picture 2" descr="https://im0-tub-ru.yandex.net/i?id=d441da839144c57b311b54df2f9287fc-l&amp;n=13"/>
          <p:cNvPicPr/>
          <p:nvPr/>
        </p:nvPicPr>
        <p:blipFill>
          <a:blip r:embed="rId2"/>
          <a:stretch/>
        </p:blipFill>
        <p:spPr>
          <a:xfrm>
            <a:off x="1397880" y="1995840"/>
            <a:ext cx="3695400" cy="2078280"/>
          </a:xfrm>
          <a:prstGeom prst="rect">
            <a:avLst/>
          </a:prstGeom>
          <a:ln>
            <a:noFill/>
          </a:ln>
        </p:spPr>
      </p:pic>
      <p:pic>
        <p:nvPicPr>
          <p:cNvPr id="247" name="Picture 4" descr="https://ekskursii-krym.ru/images/dost/AnapaKrasnodarskiyKrai.jpg"/>
          <p:cNvPicPr/>
          <p:nvPr/>
        </p:nvPicPr>
        <p:blipFill>
          <a:blip r:embed="rId3"/>
          <a:stretch/>
        </p:blipFill>
        <p:spPr>
          <a:xfrm>
            <a:off x="5979960" y="2026080"/>
            <a:ext cx="3715200" cy="2071080"/>
          </a:xfrm>
          <a:prstGeom prst="rect">
            <a:avLst/>
          </a:prstGeom>
          <a:ln>
            <a:noFill/>
          </a:ln>
        </p:spPr>
      </p:pic>
      <p:pic>
        <p:nvPicPr>
          <p:cNvPr id="248" name="Picture 6" descr="https://avatars.mds.yandex.net/get-pdb/1566941/97e3b083-c512-45e0-b0dd-e98736dfcd31/s1200?webp=false"/>
          <p:cNvPicPr/>
          <p:nvPr/>
        </p:nvPicPr>
        <p:blipFill>
          <a:blip r:embed="rId4"/>
          <a:stretch/>
        </p:blipFill>
        <p:spPr>
          <a:xfrm>
            <a:off x="1377000" y="4464720"/>
            <a:ext cx="3691080" cy="2092680"/>
          </a:xfrm>
          <a:prstGeom prst="rect">
            <a:avLst/>
          </a:prstGeom>
          <a:ln>
            <a:noFill/>
          </a:ln>
        </p:spPr>
      </p:pic>
      <p:pic>
        <p:nvPicPr>
          <p:cNvPr id="249" name="Picture 8" descr="https://im0-tub-ru.yandex.net/i?id=7121c3b8d581c200d1c4defc4b284731-l&amp;n=13"/>
          <p:cNvPicPr/>
          <p:nvPr/>
        </p:nvPicPr>
        <p:blipFill>
          <a:blip r:embed="rId5"/>
          <a:stretch/>
        </p:blipFill>
        <p:spPr>
          <a:xfrm>
            <a:off x="5969160" y="4455360"/>
            <a:ext cx="3682800" cy="2084760"/>
          </a:xfrm>
          <a:prstGeom prst="rect">
            <a:avLst/>
          </a:prstGeom>
          <a:ln>
            <a:noFill/>
          </a:ln>
        </p:spPr>
      </p:pic>
      <p:sp>
        <p:nvSpPr>
          <p:cNvPr id="250" name="CustomShape 8"/>
          <p:cNvSpPr/>
          <p:nvPr/>
        </p:nvSpPr>
        <p:spPr>
          <a:xfrm>
            <a:off x="1353240" y="1166040"/>
            <a:ext cx="834588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      </a:t>
            </a:r>
            <a:r>
              <a:rPr b="0" lang="ru-RU" sz="1600" spc="-1" strike="noStrike">
                <a:solidFill>
                  <a:srgbClr val="000000"/>
                </a:solidFill>
                <a:latin typeface="Impact"/>
              </a:rPr>
              <a:t>В связи с прохождением службы, ежегодно военнослужащему предоставляется отпуск. Количество дней отпуска составляет от 30 суток, место дислокации бригады располагается в 2-х часах езды от курортов черноморского побережья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252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253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255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14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56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8" name="CustomShape 7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ДОШКОЛЬНОЕ ОБРАЗОВАНИЕ ДЛЯ ДЕТЕЙ ВОЕННОСЛУЖАЩИХ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9" name="CustomShape 8"/>
          <p:cNvSpPr/>
          <p:nvPr/>
        </p:nvSpPr>
        <p:spPr>
          <a:xfrm>
            <a:off x="1296360" y="1076040"/>
            <a:ext cx="5483160" cy="112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Impact"/>
              </a:rPr>
              <a:t>          </a:t>
            </a:r>
            <a:r>
              <a:rPr b="0" lang="ru-RU" sz="2000" spc="-1" strike="noStrike">
                <a:solidFill>
                  <a:srgbClr val="000000"/>
                </a:solidFill>
                <a:latin typeface="Impact"/>
              </a:rPr>
              <a:t>Детям военнослужащих предоставляются внеочередные места в детских садах и школах</a:t>
            </a: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60" name="Picture 2" descr="https://big-rostov.ru/wp-content/uploads/2016/02/detsad.jpg"/>
          <p:cNvPicPr/>
          <p:nvPr/>
        </p:nvPicPr>
        <p:blipFill>
          <a:blip r:embed="rId2"/>
          <a:stretch/>
        </p:blipFill>
        <p:spPr>
          <a:xfrm>
            <a:off x="6923160" y="3933360"/>
            <a:ext cx="2909880" cy="2808000"/>
          </a:xfrm>
          <a:prstGeom prst="rect">
            <a:avLst/>
          </a:prstGeom>
          <a:ln>
            <a:noFill/>
          </a:ln>
        </p:spPr>
      </p:pic>
      <p:pic>
        <p:nvPicPr>
          <p:cNvPr id="261" name="Picture 4" descr="http://mamochkam.com/wp-content/uploads/2017/05/sjm_12.jpg"/>
          <p:cNvPicPr/>
          <p:nvPr/>
        </p:nvPicPr>
        <p:blipFill>
          <a:blip r:embed="rId3"/>
          <a:stretch/>
        </p:blipFill>
        <p:spPr>
          <a:xfrm>
            <a:off x="6942240" y="1051200"/>
            <a:ext cx="2911320" cy="2606040"/>
          </a:xfrm>
          <a:prstGeom prst="rect">
            <a:avLst/>
          </a:prstGeom>
          <a:ln>
            <a:noFill/>
          </a:ln>
        </p:spPr>
      </p:pic>
      <p:pic>
        <p:nvPicPr>
          <p:cNvPr id="262" name="Picture 6" descr="https://rostov-gorod.ru/upload/medialibrary/554/55426612866eb3b264cb0563b0099e1f.jpg"/>
          <p:cNvPicPr/>
          <p:nvPr/>
        </p:nvPicPr>
        <p:blipFill>
          <a:blip r:embed="rId4"/>
          <a:stretch/>
        </p:blipFill>
        <p:spPr>
          <a:xfrm>
            <a:off x="1310760" y="2260440"/>
            <a:ext cx="5522400" cy="448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264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265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15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68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0" name="CustomShape 7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ПОСВЯТИ СВОЮ ЖИЗНЬ СЛУЖБЕ 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В ВООРУЖЕННЫХ СИЛАХ 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РОССИЙСКОЙ ФЕДЕРАЦИИ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1" name="CustomShape 8"/>
          <p:cNvSpPr/>
          <p:nvPr/>
        </p:nvSpPr>
        <p:spPr>
          <a:xfrm>
            <a:off x="2246040" y="2196720"/>
            <a:ext cx="7041600" cy="364680"/>
          </a:xfrm>
          <a:prstGeom prst="rect">
            <a:avLst/>
          </a:prstGeom>
          <a:solidFill>
            <a:srgbClr val="ff0000">
              <a:alpha val="24000"/>
            </a:srgbClr>
          </a:solidFill>
          <a:ln w="2844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Прими решение!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2" name="CustomShape 9"/>
          <p:cNvSpPr/>
          <p:nvPr/>
        </p:nvSpPr>
        <p:spPr>
          <a:xfrm>
            <a:off x="2246040" y="2659680"/>
            <a:ext cx="7041600" cy="639000"/>
          </a:xfrm>
          <a:prstGeom prst="rect">
            <a:avLst/>
          </a:prstGeom>
          <a:solidFill>
            <a:srgbClr val="ff0000">
              <a:alpha val="24000"/>
            </a:srgbClr>
          </a:solidFill>
          <a:ln w="2844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Подай заявление в пункт отбора на военную службу по контракту в своем городе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3" name="CustomShape 10"/>
          <p:cNvSpPr/>
          <p:nvPr/>
        </p:nvSpPr>
        <p:spPr>
          <a:xfrm>
            <a:off x="2246040" y="3831840"/>
            <a:ext cx="7041600" cy="364680"/>
          </a:xfrm>
          <a:prstGeom prst="rect">
            <a:avLst/>
          </a:prstGeom>
          <a:solidFill>
            <a:srgbClr val="ff0000">
              <a:alpha val="24000"/>
            </a:srgbClr>
          </a:solidFill>
          <a:ln w="2844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Пройди медицинское освидетельствование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4" name="CustomShape 11"/>
          <p:cNvSpPr/>
          <p:nvPr/>
        </p:nvSpPr>
        <p:spPr>
          <a:xfrm>
            <a:off x="2246040" y="3368880"/>
            <a:ext cx="7041600" cy="364680"/>
          </a:xfrm>
          <a:prstGeom prst="rect">
            <a:avLst/>
          </a:prstGeom>
          <a:solidFill>
            <a:srgbClr val="ff0000">
              <a:alpha val="24000"/>
            </a:srgbClr>
          </a:solidFill>
          <a:ln w="2844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Пройди профессиональный психологический отбор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5" name="CustomShape 12"/>
          <p:cNvSpPr/>
          <p:nvPr/>
        </p:nvSpPr>
        <p:spPr>
          <a:xfrm>
            <a:off x="2246040" y="4294800"/>
            <a:ext cx="7041600" cy="364680"/>
          </a:xfrm>
          <a:prstGeom prst="rect">
            <a:avLst/>
          </a:prstGeom>
          <a:solidFill>
            <a:srgbClr val="ff0000">
              <a:alpha val="24000"/>
            </a:srgbClr>
          </a:solidFill>
          <a:ln w="2844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Сдай нормативы по физической подготовке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6" name="CustomShape 13"/>
          <p:cNvSpPr/>
          <p:nvPr/>
        </p:nvSpPr>
        <p:spPr>
          <a:xfrm>
            <a:off x="2246040" y="4757760"/>
            <a:ext cx="7041600" cy="364680"/>
          </a:xfrm>
          <a:prstGeom prst="rect">
            <a:avLst/>
          </a:prstGeom>
          <a:solidFill>
            <a:srgbClr val="ff0000">
              <a:alpha val="24000"/>
            </a:srgbClr>
          </a:solidFill>
          <a:ln w="2844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Подпиши контракт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7" name="CustomShape 14"/>
          <p:cNvSpPr/>
          <p:nvPr/>
        </p:nvSpPr>
        <p:spPr>
          <a:xfrm>
            <a:off x="2246040" y="5220360"/>
            <a:ext cx="7041600" cy="639000"/>
          </a:xfrm>
          <a:prstGeom prst="rect">
            <a:avLst/>
          </a:prstGeom>
          <a:solidFill>
            <a:srgbClr val="ff0000">
              <a:alpha val="24000"/>
            </a:srgbClr>
          </a:solidFill>
          <a:ln w="2844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Дождись приказа о заключении контракта и назначении на должность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905760" cy="6857640"/>
          </a:xfrm>
          <a:prstGeom prst="rect">
            <a:avLst/>
          </a:prstGeom>
          <a:ln>
            <a:noFill/>
          </a:ln>
        </p:spPr>
      </p:pic>
      <p:sp>
        <p:nvSpPr>
          <p:cNvPr id="279" name="TextShape 1"/>
          <p:cNvSpPr txBox="1"/>
          <p:nvPr/>
        </p:nvSpPr>
        <p:spPr>
          <a:xfrm>
            <a:off x="495360" y="274680"/>
            <a:ext cx="8915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80" name="Table 2"/>
          <p:cNvGraphicFramePr/>
          <p:nvPr/>
        </p:nvGraphicFramePr>
        <p:xfrm>
          <a:off x="1220400" y="3860280"/>
          <a:ext cx="7443720" cy="2661480"/>
        </p:xfrm>
        <a:graphic>
          <a:graphicData uri="http://schemas.openxmlformats.org/drawingml/2006/table">
            <a:tbl>
              <a:tblPr/>
              <a:tblGrid>
                <a:gridCol w="2598480"/>
                <a:gridCol w="3106440"/>
                <a:gridCol w="1738800"/>
              </a:tblGrid>
              <a:tr h="221760">
                <a:tc gridSpan="3">
                  <a:txBody>
                    <a:bodyPr lIns="9720" rIns="9720" tIns="97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Адреса пунктов отбора на военную службу по контракту Южного военного округа.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72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21760">
                <a:tc>
                  <a:txBody>
                    <a:bodyPr lIns="9720" rIns="9720" tIns="97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Город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72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9720" rIns="9720" tIns="97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Адрес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72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9720" rIns="9720" tIns="97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72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Астрахань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Свердлова, дом 43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(851)251-19-27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Владикавказ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Титова, дом 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(867)276-83-75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Волгоград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Башкирская, дом 23А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(844)273-49-96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Краснодар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Ярославская, дом 130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(861)258-35-40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Новороссийск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Видова, дом 167А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(861)726-13-02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Ростов-на-Дону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Волкова, дом 19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(863)235-15-23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Севастополь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Коммунистическая, дом 3А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(869)255-15-10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Симферополь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Киевская, дом 152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(365)266-85-71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1760"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Ставрополь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8 Марта, дом 164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(865)224-99-51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  <a:tr h="222120"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г. Элиста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ул. Ленина, дом 207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 lIns="72000" rIns="9720" tIns="97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 (847)222-85-93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72000" marR="972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96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97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99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2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00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2" name="CustomShape 7"/>
          <p:cNvSpPr/>
          <p:nvPr/>
        </p:nvSpPr>
        <p:spPr>
          <a:xfrm>
            <a:off x="1227960" y="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СОЦИАЛЬНАЯ ИНФРАСТРУКТУРА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3" name="CustomShape 8"/>
          <p:cNvSpPr/>
          <p:nvPr/>
        </p:nvSpPr>
        <p:spPr>
          <a:xfrm>
            <a:off x="1240920" y="1071000"/>
            <a:ext cx="596952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Корено́вск — город на юге России, в Краснодарском крае. Административный центр Кореновского района и Кореновского городского поселения. Город Кореновск, бывшая станица Кореновская, бывший Кореновский курень — один из 58 запорожских куреней, основанных казаками, прибывшими на Кубань в 1792—1795 годах из Приднестровья в составе Черноморского казачьего войска. Город находится в 60 км северо-восточнее Краснодара, на федеральной автомагистрали М4 и железнодорожной линии Северо-Кавказской железной дороги и является географическим центром Краснодарского края.  На 1 января 2019 года по численности населения город находился на 362 месте из 1115 городов Российской Федерации.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1 сентября 2008 года Кореновск посетил президент РФ Д. Медведев. Выбор города объяснялся тем, что в Кореновске с 1955 по 1958 г. жил и работал дед президента — Афанасий Медведев (строил одну из школ города).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04" name="Рисунок 1" descr=""/>
          <p:cNvPicPr/>
          <p:nvPr/>
        </p:nvPicPr>
        <p:blipFill>
          <a:blip r:embed="rId2"/>
          <a:stretch/>
        </p:blipFill>
        <p:spPr>
          <a:xfrm>
            <a:off x="7219800" y="1592640"/>
            <a:ext cx="2579040" cy="207324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3" descr=""/>
          <p:cNvPicPr/>
          <p:nvPr/>
        </p:nvPicPr>
        <p:blipFill>
          <a:blip r:embed="rId3"/>
          <a:stretch/>
        </p:blipFill>
        <p:spPr>
          <a:xfrm>
            <a:off x="1642680" y="4179600"/>
            <a:ext cx="7847280" cy="249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" descr=""/>
          <p:cNvPicPr/>
          <p:nvPr/>
        </p:nvPicPr>
        <p:blipFill>
          <a:blip r:embed="rId1"/>
          <a:stretch/>
        </p:blipFill>
        <p:spPr>
          <a:xfrm>
            <a:off x="1238760" y="0"/>
            <a:ext cx="8667000" cy="6857640"/>
          </a:xfrm>
          <a:prstGeom prst="rect">
            <a:avLst/>
          </a:prstGeom>
          <a:ln>
            <a:noFill/>
          </a:ln>
        </p:spPr>
      </p:pic>
      <p:grpSp>
        <p:nvGrpSpPr>
          <p:cNvPr id="107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108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110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3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11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3" name="CustomShape 7"/>
          <p:cNvSpPr/>
          <p:nvPr/>
        </p:nvSpPr>
        <p:spPr>
          <a:xfrm>
            <a:off x="1889280" y="227520"/>
            <a:ext cx="73656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Преимущества службы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в 238 артиллерийской бригаде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388483093"/>
              </p:ext>
            </p:extLst>
          </p:nvPr>
        </p:nvGraphicFramePr>
        <p:xfrm>
          <a:off x="1666800" y="1331280"/>
          <a:ext cx="7907040" cy="528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" name="CustomShape 8"/>
          <p:cNvSpPr/>
          <p:nvPr/>
        </p:nvSpPr>
        <p:spPr>
          <a:xfrm>
            <a:off x="3103560" y="1425960"/>
            <a:ext cx="417600" cy="516960"/>
          </a:xfrm>
          <a:prstGeom prst="rect">
            <a:avLst/>
          </a:prstGeom>
          <a:noFill/>
          <a:ln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1"/>
          <a:fillRef idx="0"/>
          <a:effectRef idx="1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1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3103560" y="223380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2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3160440" y="541908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3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3065040" y="461304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5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8" name="CustomShape 12"/>
          <p:cNvSpPr/>
          <p:nvPr/>
        </p:nvSpPr>
        <p:spPr>
          <a:xfrm>
            <a:off x="2748240" y="3065760"/>
            <a:ext cx="1113120" cy="52668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>
            <a:solidFill>
              <a:srgbClr val="f9f9f9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9" name="CustomShape 13"/>
          <p:cNvSpPr/>
          <p:nvPr/>
        </p:nvSpPr>
        <p:spPr>
          <a:xfrm>
            <a:off x="3096000" y="308448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3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0" name="CustomShape 14"/>
          <p:cNvSpPr/>
          <p:nvPr/>
        </p:nvSpPr>
        <p:spPr>
          <a:xfrm>
            <a:off x="2748240" y="3850560"/>
            <a:ext cx="1113120" cy="52668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f9f9f9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1" name="CustomShape 15"/>
          <p:cNvSpPr/>
          <p:nvPr/>
        </p:nvSpPr>
        <p:spPr>
          <a:xfrm>
            <a:off x="3087720" y="384588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4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22" name="Group 16"/>
          <p:cNvGrpSpPr/>
          <p:nvPr/>
        </p:nvGrpSpPr>
        <p:grpSpPr>
          <a:xfrm>
            <a:off x="3345480" y="5371920"/>
            <a:ext cx="5258160" cy="690840"/>
            <a:chOff x="3345480" y="5371920"/>
            <a:chExt cx="5258160" cy="690840"/>
          </a:xfrm>
        </p:grpSpPr>
        <p:sp>
          <p:nvSpPr>
            <p:cNvPr id="123" name="CustomShape 17"/>
            <p:cNvSpPr/>
            <p:nvPr/>
          </p:nvSpPr>
          <p:spPr>
            <a:xfrm rot="10800000">
              <a:off x="3345480" y="5371560"/>
              <a:ext cx="5258160" cy="6656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5400000"/>
            </a:gra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24" name="CustomShape 18"/>
            <p:cNvSpPr/>
            <p:nvPr/>
          </p:nvSpPr>
          <p:spPr>
            <a:xfrm>
              <a:off x="3505680" y="5397120"/>
              <a:ext cx="5091480" cy="665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24960" rIns="128160" tIns="68760" bIns="68760" anchor="ctr">
              <a:noAutofit/>
            </a:bodyPr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1" lang="ru-RU" sz="1800" spc="-1" strike="noStrike">
                  <a:solidFill>
                    <a:srgbClr val="000000"/>
                  </a:solidFill>
                  <a:latin typeface="Calibri"/>
                </a:rPr>
                <a:t>Близость от курортов черного моря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25" name="CustomShape 19"/>
          <p:cNvSpPr/>
          <p:nvPr/>
        </p:nvSpPr>
        <p:spPr>
          <a:xfrm>
            <a:off x="2660760" y="5441040"/>
            <a:ext cx="1113120" cy="526680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solidFill>
              <a:srgbClr val="f9f9f9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6" name="CustomShape 20"/>
          <p:cNvSpPr/>
          <p:nvPr/>
        </p:nvSpPr>
        <p:spPr>
          <a:xfrm>
            <a:off x="3043440" y="541548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6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128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129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131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4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32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4" name="CustomShape 7"/>
          <p:cNvSpPr/>
          <p:nvPr/>
        </p:nvSpPr>
        <p:spPr>
          <a:xfrm>
            <a:off x="1247760" y="720"/>
            <a:ext cx="6667920" cy="3862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Денежное довольствие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8037000" y="91440"/>
            <a:ext cx="1764360" cy="21290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tretch>
              <a:fillRect/>
            </a:stretch>
          </a:blipFill>
          <a:ln cap="sq"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aphicFrame>
        <p:nvGraphicFramePr>
          <p:cNvPr id="136" name="Table 9"/>
          <p:cNvGraphicFramePr/>
          <p:nvPr/>
        </p:nvGraphicFramePr>
        <p:xfrm>
          <a:off x="1321200" y="2504880"/>
          <a:ext cx="8497800" cy="4080960"/>
        </p:xfrm>
        <a:graphic>
          <a:graphicData uri="http://schemas.openxmlformats.org/drawingml/2006/table">
            <a:tbl>
              <a:tblPr/>
              <a:tblGrid>
                <a:gridCol w="2048400"/>
                <a:gridCol w="941760"/>
                <a:gridCol w="802440"/>
                <a:gridCol w="1386720"/>
                <a:gridCol w="1421640"/>
                <a:gridCol w="1896840"/>
              </a:tblGrid>
              <a:tr h="684360"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Категория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военнослужащих.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(в/звание, тарифный разряд)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Размер оклада по воинской должности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Размер оклада по воинскому званию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Дополнительные надбавки (районный коэффициент, выслуга лет, классность)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 учетом подоходного налога минус 13 % </a:t>
                      </a:r>
                      <a:br/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(сумма на руки)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i="1" lang="ru-RU" sz="10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Сумма при сдаче нормативов по физической подготовке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79280">
                <a:tc rowSpan="3">
                  <a:txBody>
                    <a:bodyPr lIns="45720" rIns="457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 тарифный разряд. Номер расчета, водитель (рядовой, выслуга до 2 лет)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11932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5424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15600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28049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29541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31034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35015 руб. (высший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1859c"/>
                    </a:solidFill>
                  </a:tcPr>
                </a:tc>
              </a:tr>
              <a:tr h="179280">
                <a:tc rowSpan="3">
                  <a:txBody>
                    <a:bodyPr lIns="45720" rIns="457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3  тарифный разряд . старший наводчик (ефрейтор, 3 класс, выслуга от 2 до 5 лет)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13017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5966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18856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32238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33867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35496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39839 руб. (высший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1859c"/>
                    </a:solidFill>
                  </a:tcPr>
                </a:tc>
              </a:tr>
              <a:tr h="179280">
                <a:tc rowSpan="3">
                  <a:txBody>
                    <a:bodyPr lIns="45720" rIns="457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4  тарифный разряд . командир орудия (младший сержант, 3 класс, выслуга от 2 до 5 лет)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14102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6509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21412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35802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37563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39325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44023 руб. (высший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1859c"/>
                    </a:solidFill>
                  </a:tcPr>
                </a:tc>
              </a:tr>
              <a:tr h="179280">
                <a:tc rowSpan="3">
                  <a:txBody>
                    <a:bodyPr lIns="45720" rIns="457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5  тарифный разряд командир отделения (сержант, 2 класс, выслуга от 5 до 10 лет)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16271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7051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25285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41451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43486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45522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50951 руб. (высший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1859c"/>
                    </a:solidFill>
                  </a:tcPr>
                </a:tc>
              </a:tr>
              <a:tr h="179280">
                <a:tc rowSpan="3">
                  <a:txBody>
                    <a:bodyPr lIns="45720" rIns="457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ru-RU" sz="11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6 тарифный разряд командир танка (старший сержант, 2 класс, выслуга от 10 до 15 лет)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17356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7594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29626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46028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48116 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50204 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55772 </a:t>
                      </a:r>
                      <a:r>
                        <a:rPr b="0" i="1" lang="ru-RU" sz="11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руб. (высший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1859c"/>
                    </a:solidFill>
                  </a:tcPr>
                </a:tc>
              </a:tr>
              <a:tr h="179280">
                <a:tc rowSpan="3">
                  <a:txBody>
                    <a:bodyPr lIns="45720" rIns="457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  тарифный разряд . Заместитель командира взвода (старший сержант, 1 класс, выслуга лет от 10 до 15 лет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18441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7594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31477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49100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51407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179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53714 руб. (</a:t>
                      </a:r>
                      <a:r>
                        <a:rPr b="0" i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I-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</a:tr>
              <a:tr h="2545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5720" rIns="4572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ru-RU" sz="11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59867 руб. (высший уровень)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1859c"/>
                    </a:solidFill>
                  </a:tcPr>
                </a:tc>
              </a:tr>
            </a:tbl>
          </a:graphicData>
        </a:graphic>
      </p:graphicFrame>
      <p:sp>
        <p:nvSpPr>
          <p:cNvPr id="137" name="CustomShape 10"/>
          <p:cNvSpPr/>
          <p:nvPr/>
        </p:nvSpPr>
        <p:spPr>
          <a:xfrm>
            <a:off x="1250280" y="352800"/>
            <a:ext cx="6652440" cy="21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Impact"/>
              </a:rPr>
              <a:t>          </a:t>
            </a:r>
            <a:r>
              <a:rPr b="0" lang="ru-RU" sz="1200" spc="-1" strike="noStrike">
                <a:solidFill>
                  <a:srgbClr val="000000"/>
                </a:solidFill>
                <a:latin typeface="Impact"/>
              </a:rPr>
              <a:t>Размер среднего денежного довольствия военнослужащего составляет 28049 рублей (с учетом вычета Подоходного налога 13%). Размер ежегодной материальной помощи составляет сумму оклада по воинской должности и оклада по воинскому званию – выплачивается единовременно. Также предусмотрено подъемное пособие, при перемещении военнослужащего к новому месту службы, которое составляет сумму оклада по воинской должности и оклада по воинскому званию плюс 25% от суммы на каждого члена семьи. При сдаче нормативов по физической подготовленности предусмотрена надбавка до 100%. За выслугу лет от 10% оклада денежного содержания при выслуге 2 года, до 40% при выслуге 25 лет и более. За работу со сведениями, составляющими государственную тайну от 10% до 25% оклада по воинской должности. За выполнение задач, за участие в учениях, отработку задач боевой подготовки в полевых условиях – до 60% оклада по воинской должности.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8" descr=""/>
          <p:cNvPicPr/>
          <p:nvPr/>
        </p:nvPicPr>
        <p:blipFill>
          <a:blip r:embed="rId1"/>
          <a:stretch/>
        </p:blipFill>
        <p:spPr>
          <a:xfrm>
            <a:off x="1231920" y="-7200"/>
            <a:ext cx="8673840" cy="6856560"/>
          </a:xfrm>
          <a:prstGeom prst="rect">
            <a:avLst/>
          </a:prstGeom>
          <a:ln>
            <a:noFill/>
          </a:ln>
        </p:spPr>
      </p:pic>
      <p:grpSp>
        <p:nvGrpSpPr>
          <p:cNvPr id="139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140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142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5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43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5" name="CustomShape 7"/>
          <p:cNvSpPr/>
          <p:nvPr/>
        </p:nvSpPr>
        <p:spPr>
          <a:xfrm>
            <a:off x="1903680" y="141480"/>
            <a:ext cx="73656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ДОПОЛНИТЕЛЬНЫЕ СОЦИАЛЬНЫЕ ГАРАНТИИ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559994147"/>
              </p:ext>
            </p:extLst>
          </p:nvPr>
        </p:nvGraphicFramePr>
        <p:xfrm>
          <a:off x="1666800" y="1331280"/>
          <a:ext cx="7907040" cy="528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6" name="CustomShape 8"/>
          <p:cNvSpPr/>
          <p:nvPr/>
        </p:nvSpPr>
        <p:spPr>
          <a:xfrm>
            <a:off x="3043800" y="1632960"/>
            <a:ext cx="417600" cy="516960"/>
          </a:xfrm>
          <a:prstGeom prst="rect">
            <a:avLst/>
          </a:prstGeom>
          <a:noFill/>
          <a:ln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1"/>
          <a:fillRef idx="0"/>
          <a:effectRef idx="1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1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7" name="CustomShape 9"/>
          <p:cNvSpPr/>
          <p:nvPr/>
        </p:nvSpPr>
        <p:spPr>
          <a:xfrm>
            <a:off x="3082680" y="305676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2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8" name="CustomShape 10"/>
          <p:cNvSpPr/>
          <p:nvPr/>
        </p:nvSpPr>
        <p:spPr>
          <a:xfrm>
            <a:off x="3108960" y="445428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3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9" name="CustomShape 11"/>
          <p:cNvSpPr/>
          <p:nvPr/>
        </p:nvSpPr>
        <p:spPr>
          <a:xfrm>
            <a:off x="3096000" y="5839200"/>
            <a:ext cx="41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Impact"/>
              </a:rPr>
              <a:t>4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151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152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154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6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55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7" name="CustomShape 7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РАЗМЕЩЕНИЕ ВОЕННОСЛУЖАЩИХ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8" name="CustomShape 8"/>
          <p:cNvSpPr/>
          <p:nvPr/>
        </p:nvSpPr>
        <p:spPr>
          <a:xfrm>
            <a:off x="1472400" y="1021680"/>
            <a:ext cx="3554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Военнослужащие  размещаются в новом общежитии казарменного типа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1472400" y="5263200"/>
            <a:ext cx="35766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В общежитии имеются оборудованные душевые комнаты, комнаты для сушки, установлены стиральные машины,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0" name="CustomShape 10"/>
          <p:cNvSpPr/>
          <p:nvPr/>
        </p:nvSpPr>
        <p:spPr>
          <a:xfrm>
            <a:off x="5967000" y="993600"/>
            <a:ext cx="3554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Казармы оборудованы комнатами для умывания и туалетными комнатами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61" name="Рисунок 1" descr=""/>
          <p:cNvPicPr/>
          <p:nvPr/>
        </p:nvPicPr>
        <p:blipFill>
          <a:blip r:embed="rId2"/>
          <a:stretch/>
        </p:blipFill>
        <p:spPr>
          <a:xfrm>
            <a:off x="1293840" y="1576080"/>
            <a:ext cx="4082040" cy="340200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2" descr=""/>
          <p:cNvPicPr/>
          <p:nvPr/>
        </p:nvPicPr>
        <p:blipFill>
          <a:blip r:embed="rId3"/>
          <a:stretch/>
        </p:blipFill>
        <p:spPr>
          <a:xfrm>
            <a:off x="5587200" y="1576080"/>
            <a:ext cx="4186800" cy="279108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3" descr=""/>
          <p:cNvPicPr/>
          <p:nvPr/>
        </p:nvPicPr>
        <p:blipFill>
          <a:blip r:embed="rId4"/>
          <a:stretch/>
        </p:blipFill>
        <p:spPr>
          <a:xfrm>
            <a:off x="5587200" y="4456440"/>
            <a:ext cx="4186800" cy="2296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5040" y="3564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165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166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168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7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69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1" name="CustomShape 7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ПИТАНИЕ ВОЕННОСЛУЖАЩИХ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2" name="CustomShape 8"/>
          <p:cNvSpPr/>
          <p:nvPr/>
        </p:nvSpPr>
        <p:spPr>
          <a:xfrm>
            <a:off x="1534320" y="1101240"/>
            <a:ext cx="3554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Питание военнослужащих осуществляется в комфортабельной столовой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73" name="CustomShape 9"/>
          <p:cNvSpPr/>
          <p:nvPr/>
        </p:nvSpPr>
        <p:spPr>
          <a:xfrm>
            <a:off x="1360080" y="5900400"/>
            <a:ext cx="35766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Питание проводится с использованием линии самообслуживания с выдачей готовой пищи поварами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74" name="Рисунок 2" descr=""/>
          <p:cNvPicPr/>
          <p:nvPr/>
        </p:nvPicPr>
        <p:blipFill>
          <a:blip r:embed="rId2"/>
          <a:stretch/>
        </p:blipFill>
        <p:spPr>
          <a:xfrm>
            <a:off x="5085000" y="4915440"/>
            <a:ext cx="2335320" cy="172332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3" descr=""/>
          <p:cNvPicPr/>
          <p:nvPr/>
        </p:nvPicPr>
        <p:blipFill>
          <a:blip r:embed="rId3"/>
          <a:stretch/>
        </p:blipFill>
        <p:spPr>
          <a:xfrm>
            <a:off x="1534320" y="3918240"/>
            <a:ext cx="3175920" cy="189180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11" descr=""/>
          <p:cNvPicPr/>
          <p:nvPr/>
        </p:nvPicPr>
        <p:blipFill>
          <a:blip r:embed="rId4"/>
          <a:stretch/>
        </p:blipFill>
        <p:spPr>
          <a:xfrm>
            <a:off x="5089320" y="1206000"/>
            <a:ext cx="4545360" cy="339804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3" descr=""/>
          <p:cNvPicPr/>
          <p:nvPr/>
        </p:nvPicPr>
        <p:blipFill>
          <a:blip r:embed="rId5"/>
          <a:stretch/>
        </p:blipFill>
        <p:spPr>
          <a:xfrm>
            <a:off x="1534320" y="1672920"/>
            <a:ext cx="3170880" cy="2058480"/>
          </a:xfrm>
          <a:prstGeom prst="rect">
            <a:avLst/>
          </a:prstGeom>
          <a:ln>
            <a:noFill/>
          </a:ln>
        </p:spPr>
      </p:pic>
      <p:sp>
        <p:nvSpPr>
          <p:cNvPr id="178" name="CustomShape 10"/>
          <p:cNvSpPr/>
          <p:nvPr/>
        </p:nvSpPr>
        <p:spPr>
          <a:xfrm>
            <a:off x="7666560" y="5026680"/>
            <a:ext cx="18597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В столовой предусмотрены места для умывания и места для хранения верхней одежды.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180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181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183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8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84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6" name="CustomShape 7"/>
          <p:cNvSpPr/>
          <p:nvPr/>
        </p:nvSpPr>
        <p:spPr>
          <a:xfrm>
            <a:off x="4547160" y="1053360"/>
            <a:ext cx="5195880" cy="35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1" lang="ru-RU" sz="1400" spc="-1" strike="noStrike">
                <a:solidFill>
                  <a:srgbClr val="000000"/>
                </a:solidFill>
                <a:latin typeface="Impact"/>
              </a:rPr>
              <a:t>     </a:t>
            </a: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Военнослужащим при постановке на учет в РУЖО предоставляется служебное жилье в городе Кореновск, Это новый микрорайон с хорошо действующей инфраструктурой, комфортабельными квартирами в многоквартирных домах. Для детей военнослужащих предоставляются места в детских садах и школах вне очереди. Если военнослужащий не желает получать служебное жилье он может оформить ежемесячную денежную компенсацию за наем (поднаем) жилых помещений в фактических затрат на съем квартиры.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Из города Кореновск ходит автобус, который доставляет военный и гражданский персонал к месту службы и обратно, при нехватки мест запускаются дополнительные автобусы для доставки к месту службы , согласно регламента служебного времени прибытие автобусов в 8.00 и убытие в 18.00 ежедневно. Обед с 14.00 до 16.00 в столовой на территории бригады.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7" name="CustomShape 8"/>
          <p:cNvSpPr/>
          <p:nvPr/>
        </p:nvSpPr>
        <p:spPr>
          <a:xfrm>
            <a:off x="1227960" y="-12960"/>
            <a:ext cx="8677800" cy="1009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СЛУЖЕБНОЕ ЖИЛЬЕ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8" name="Рисунок 1" descr=""/>
          <p:cNvPicPr/>
          <p:nvPr/>
        </p:nvPicPr>
        <p:blipFill>
          <a:blip r:embed="rId2"/>
          <a:stretch/>
        </p:blipFill>
        <p:spPr>
          <a:xfrm>
            <a:off x="1412640" y="1233000"/>
            <a:ext cx="3069360" cy="312084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2" descr=""/>
          <p:cNvPicPr/>
          <p:nvPr/>
        </p:nvPicPr>
        <p:blipFill>
          <a:blip r:embed="rId3"/>
          <a:stretch/>
        </p:blipFill>
        <p:spPr>
          <a:xfrm>
            <a:off x="1347840" y="4592880"/>
            <a:ext cx="3837960" cy="2168640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15" descr=""/>
          <p:cNvPicPr/>
          <p:nvPr/>
        </p:nvPicPr>
        <p:blipFill>
          <a:blip r:embed="rId4"/>
          <a:stretch/>
        </p:blipFill>
        <p:spPr>
          <a:xfrm>
            <a:off x="5540760" y="4354200"/>
            <a:ext cx="4202640" cy="240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4" descr="C:\Users\Vichlyaev\Desktop\иконки\IMG-20190625-WA0001 копия.jpg"/>
          <p:cNvPicPr/>
          <p:nvPr/>
        </p:nvPicPr>
        <p:blipFill>
          <a:blip r:embed="rId1"/>
          <a:stretch/>
        </p:blipFill>
        <p:spPr>
          <a:xfrm>
            <a:off x="810000" y="11880"/>
            <a:ext cx="9090360" cy="6829200"/>
          </a:xfrm>
          <a:prstGeom prst="rect">
            <a:avLst/>
          </a:prstGeom>
          <a:ln>
            <a:noFill/>
          </a:ln>
        </p:spPr>
      </p:pic>
      <p:grpSp>
        <p:nvGrpSpPr>
          <p:cNvPr id="192" name="Group 1"/>
          <p:cNvGrpSpPr/>
          <p:nvPr/>
        </p:nvGrpSpPr>
        <p:grpSpPr>
          <a:xfrm>
            <a:off x="-36000" y="-7200"/>
            <a:ext cx="1267560" cy="6864840"/>
            <a:chOff x="-36000" y="-7200"/>
            <a:chExt cx="1267560" cy="6864840"/>
          </a:xfrm>
        </p:grpSpPr>
        <p:sp>
          <p:nvSpPr>
            <p:cNvPr id="193" name="CustomShape 2"/>
            <p:cNvSpPr/>
            <p:nvPr/>
          </p:nvSpPr>
          <p:spPr>
            <a:xfrm>
              <a:off x="0" y="0"/>
              <a:ext cx="1231560" cy="6857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" name="CustomShape 3"/>
            <p:cNvSpPr/>
            <p:nvPr/>
          </p:nvSpPr>
          <p:spPr>
            <a:xfrm>
              <a:off x="376200" y="5810400"/>
              <a:ext cx="840240" cy="76716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cc6d20"/>
                </a:gs>
                <a:gs pos="100000">
                  <a:srgbClr val="ff9033"/>
                </a:gs>
              </a:gsLst>
              <a:lin ang="16200000"/>
            </a:gra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/>
          </p:style>
        </p:sp>
        <p:sp>
          <p:nvSpPr>
            <p:cNvPr id="195" name="CustomShape 4"/>
            <p:cNvSpPr/>
            <p:nvPr/>
          </p:nvSpPr>
          <p:spPr>
            <a:xfrm>
              <a:off x="569520" y="6045480"/>
              <a:ext cx="439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9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96" name="CustomShape 5"/>
            <p:cNvSpPr/>
            <p:nvPr/>
          </p:nvSpPr>
          <p:spPr>
            <a:xfrm>
              <a:off x="-36000" y="-7200"/>
              <a:ext cx="106920" cy="68569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" name="CustomShape 6"/>
            <p:cNvSpPr/>
            <p:nvPr/>
          </p:nvSpPr>
          <p:spPr>
            <a:xfrm>
              <a:off x="118440" y="8640"/>
              <a:ext cx="235800" cy="6841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8" name="CustomShape 7"/>
          <p:cNvSpPr/>
          <p:nvPr/>
        </p:nvSpPr>
        <p:spPr>
          <a:xfrm>
            <a:off x="1296360" y="2638800"/>
            <a:ext cx="4372560" cy="4035960"/>
          </a:xfrm>
          <a:prstGeom prst="roundRect">
            <a:avLst>
              <a:gd name="adj" fmla="val 5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99" name="Рисунок 12" descr=""/>
          <p:cNvPicPr/>
          <p:nvPr/>
        </p:nvPicPr>
        <p:blipFill>
          <a:blip r:embed="rId3"/>
          <a:stretch/>
        </p:blipFill>
        <p:spPr>
          <a:xfrm>
            <a:off x="6216840" y="260280"/>
            <a:ext cx="3688560" cy="1552320"/>
          </a:xfrm>
          <a:prstGeom prst="rect">
            <a:avLst/>
          </a:prstGeom>
          <a:ln>
            <a:noFill/>
          </a:ln>
        </p:spPr>
      </p:pic>
      <p:sp>
        <p:nvSpPr>
          <p:cNvPr id="200" name="CustomShape 8"/>
          <p:cNvSpPr/>
          <p:nvPr/>
        </p:nvSpPr>
        <p:spPr>
          <a:xfrm>
            <a:off x="7441200" y="4058280"/>
            <a:ext cx="2441160" cy="276840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01" name="CustomShape 9"/>
          <p:cNvSpPr/>
          <p:nvPr/>
        </p:nvSpPr>
        <p:spPr>
          <a:xfrm>
            <a:off x="1305000" y="147600"/>
            <a:ext cx="4721040" cy="243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Impact"/>
              </a:rPr>
              <a:t>       </a:t>
            </a:r>
            <a:r>
              <a:rPr b="0" lang="ru-RU" sz="1400" spc="-1" strike="noStrike">
                <a:solidFill>
                  <a:srgbClr val="000000"/>
                </a:solidFill>
                <a:latin typeface="Impact"/>
              </a:rPr>
              <a:t>При заключении второго контракта, военнослужащий вступает в накопительную ипотечную систему жилищного обеспечения военнослужащих. На 2020 год размер ежегодного накопительного взноса составляет 280 009 рублей и с каждым годом данная сумма индексируется. По истечении трех лет с момента вступления в ипотечную систему, военнослужащий имеет право на использование накопленных денежных средств для приобретения собственного жилья в любом регионе Российской Федерации, при этом ипотечный кредит выплачивает за него государство.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2" name="CustomShape 10"/>
          <p:cNvSpPr/>
          <p:nvPr/>
        </p:nvSpPr>
        <p:spPr>
          <a:xfrm>
            <a:off x="5708520" y="4290480"/>
            <a:ext cx="1657440" cy="20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Impact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Impact"/>
              </a:rPr>
              <a:t>При достижении  у военнослужащего  20 лет  выслуги , в том числе в льготном исчислении, снимается обременение  со стороны  государства с жилья, которое приобрел военнослужащий . 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203" name="Table 11"/>
          <p:cNvGraphicFramePr/>
          <p:nvPr/>
        </p:nvGraphicFramePr>
        <p:xfrm>
          <a:off x="6216840" y="1963080"/>
          <a:ext cx="3688560" cy="1992960"/>
        </p:xfrm>
        <a:graphic>
          <a:graphicData uri="http://schemas.openxmlformats.org/drawingml/2006/table">
            <a:tbl>
              <a:tblPr/>
              <a:tblGrid>
                <a:gridCol w="1844280"/>
                <a:gridCol w="1844280"/>
              </a:tblGrid>
              <a:tr h="402840"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Год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Сумма взноса, руб.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97440"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280 009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7440"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268 465,6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7440"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260 141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7800"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55080" rIns="55080" tIns="27360" bIns="27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245 880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</TotalTime>
  <Application>LibreOffice/6.4.3.2$Windows_x86 LibreOffice_project/747b5d0ebf89f41c860ec2a39efd7cb15b54f2d8</Application>
  <Words>1302</Words>
  <Paragraphs>184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2018-02-14T12:22:59Z</dcterms:created>
  <dc:creator>Myagkov</dc:creator>
  <dc:description/>
  <dc:language>ru-RU</dc:language>
  <cp:lastModifiedBy/>
  <dcterms:modified xsi:type="dcterms:W3CDTF">2020-08-19T12:43:31Z</dcterms:modified>
  <cp:revision>396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